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18288000" cy="10287000"/>
  <p:notesSz cx="6858000" cy="9144000"/>
  <p:embeddedFontLst>
    <p:embeddedFont>
      <p:font typeface="Glacial Indifference Bold" panose="020B0604020202020204" charset="0"/>
      <p:regular r:id="rId24"/>
    </p:embeddedFont>
    <p:embeddedFont>
      <p:font typeface="HK Grotesk" panose="020B0604020202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6" d="100"/>
          <a:sy n="46" d="100"/>
        </p:scale>
        <p:origin x="756"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jpeg>
</file>

<file path=ppt/media/image37.jpe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34.png"/><Relationship Id="rId4" Type="http://schemas.openxmlformats.org/officeDocument/2006/relationships/image" Target="../media/image33.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6.jpe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7.jpeg"/></Relationships>
</file>

<file path=ppt/slides/_rels/slide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4054468" y="5203716"/>
            <a:ext cx="10179064" cy="2003643"/>
            <a:chOff x="0" y="0"/>
            <a:chExt cx="13572085" cy="2671524"/>
          </a:xfrm>
        </p:grpSpPr>
        <p:sp>
          <p:nvSpPr>
            <p:cNvPr id="4" name="TextBox 4"/>
            <p:cNvSpPr txBox="1"/>
            <p:nvPr/>
          </p:nvSpPr>
          <p:spPr>
            <a:xfrm>
              <a:off x="0" y="0"/>
              <a:ext cx="13572085" cy="1384300"/>
            </a:xfrm>
            <a:prstGeom prst="rect">
              <a:avLst/>
            </a:prstGeom>
          </p:spPr>
          <p:txBody>
            <a:bodyPr lIns="0" tIns="0" rIns="0" bIns="0" rtlCol="0" anchor="t">
              <a:spAutoFit/>
            </a:bodyPr>
            <a:lstStyle/>
            <a:p>
              <a:pPr marL="0" lvl="0" indent="0" algn="ctr">
                <a:lnSpc>
                  <a:spcPts val="8182"/>
                </a:lnSpc>
              </a:pPr>
              <a:r>
                <a:rPr lang="en-US" sz="6818" b="1">
                  <a:solidFill>
                    <a:srgbClr val="FFFFFF"/>
                  </a:solidFill>
                  <a:latin typeface="Glacial Indifference Bold"/>
                  <a:ea typeface="Glacial Indifference Bold"/>
                  <a:cs typeface="Glacial Indifference Bold"/>
                  <a:sym typeface="Glacial Indifference Bold"/>
                </a:rPr>
                <a:t>SQL CAPSTONE PROJECT</a:t>
              </a:r>
            </a:p>
          </p:txBody>
        </p:sp>
        <p:sp>
          <p:nvSpPr>
            <p:cNvPr id="5" name="TextBox 5"/>
            <p:cNvSpPr txBox="1"/>
            <p:nvPr/>
          </p:nvSpPr>
          <p:spPr>
            <a:xfrm>
              <a:off x="2407725" y="2048801"/>
              <a:ext cx="8756636" cy="622723"/>
            </a:xfrm>
            <a:prstGeom prst="rect">
              <a:avLst/>
            </a:prstGeom>
          </p:spPr>
          <p:txBody>
            <a:bodyPr lIns="0" tIns="0" rIns="0" bIns="0" rtlCol="0" anchor="t">
              <a:spAutoFit/>
            </a:bodyPr>
            <a:lstStyle/>
            <a:p>
              <a:pPr marL="0" lvl="0" indent="0" algn="ctr">
                <a:lnSpc>
                  <a:spcPts val="3920"/>
                </a:lnSpc>
              </a:pPr>
              <a:r>
                <a:rPr lang="en-US" sz="2800">
                  <a:solidFill>
                    <a:srgbClr val="FFFFFF"/>
                  </a:solidFill>
                  <a:latin typeface="HK Grotesk"/>
                  <a:ea typeface="HK Grotesk"/>
                  <a:cs typeface="HK Grotesk"/>
                  <a:sym typeface="HK Grotesk"/>
                </a:rPr>
                <a:t>Priyanka-S10205</a:t>
              </a:r>
            </a:p>
          </p:txBody>
        </p:sp>
      </p:grpSp>
      <p:sp>
        <p:nvSpPr>
          <p:cNvPr id="6" name="Freeform 6"/>
          <p:cNvSpPr/>
          <p:nvPr/>
        </p:nvSpPr>
        <p:spPr>
          <a:xfrm>
            <a:off x="13752050" y="3415695"/>
            <a:ext cx="7558084" cy="7613454"/>
          </a:xfrm>
          <a:custGeom>
            <a:avLst/>
            <a:gdLst/>
            <a:ahLst/>
            <a:cxnLst/>
            <a:rect l="l" t="t" r="r" b="b"/>
            <a:pathLst>
              <a:path w="7558084" h="7613454">
                <a:moveTo>
                  <a:pt x="0" y="0"/>
                </a:moveTo>
                <a:lnTo>
                  <a:pt x="7558084" y="0"/>
                </a:lnTo>
                <a:lnTo>
                  <a:pt x="7558084" y="7613454"/>
                </a:lnTo>
                <a:lnTo>
                  <a:pt x="0" y="761345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descr="Gradient Background"/>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sp>
        <p:nvSpPr>
          <p:cNvPr id="4" name="AutoShape 4"/>
          <p:cNvSpPr/>
          <p:nvPr/>
        </p:nvSpPr>
        <p:spPr>
          <a:xfrm>
            <a:off x="9185083" y="3840874"/>
            <a:ext cx="8074217" cy="3104024"/>
          </a:xfrm>
          <a:prstGeom prst="rect">
            <a:avLst/>
          </a:prstGeom>
          <a:solidFill>
            <a:srgbClr val="031319"/>
          </a:solidFill>
        </p:spPr>
      </p:sp>
      <p:grpSp>
        <p:nvGrpSpPr>
          <p:cNvPr id="5" name="Group 5"/>
          <p:cNvGrpSpPr/>
          <p:nvPr/>
        </p:nvGrpSpPr>
        <p:grpSpPr>
          <a:xfrm>
            <a:off x="844423" y="1543491"/>
            <a:ext cx="7664258" cy="7030954"/>
            <a:chOff x="0" y="0"/>
            <a:chExt cx="10219011" cy="9374605"/>
          </a:xfrm>
        </p:grpSpPr>
        <p:sp>
          <p:nvSpPr>
            <p:cNvPr id="6" name="AutoShape 6"/>
            <p:cNvSpPr/>
            <p:nvPr/>
          </p:nvSpPr>
          <p:spPr>
            <a:xfrm>
              <a:off x="0" y="0"/>
              <a:ext cx="10219011" cy="9374605"/>
            </a:xfrm>
            <a:prstGeom prst="rect">
              <a:avLst/>
            </a:prstGeom>
            <a:solidFill>
              <a:srgbClr val="031319"/>
            </a:solidFill>
          </p:spPr>
        </p:sp>
        <p:sp>
          <p:nvSpPr>
            <p:cNvPr id="7" name="TextBox 7"/>
            <p:cNvSpPr txBox="1"/>
            <p:nvPr/>
          </p:nvSpPr>
          <p:spPr>
            <a:xfrm>
              <a:off x="576036" y="662209"/>
              <a:ext cx="9066939" cy="1663379"/>
            </a:xfrm>
            <a:prstGeom prst="rect">
              <a:avLst/>
            </a:prstGeom>
          </p:spPr>
          <p:txBody>
            <a:bodyPr lIns="0" tIns="0" rIns="0" bIns="0" rtlCol="0" anchor="t">
              <a:spAutoFit/>
            </a:bodyPr>
            <a:lstStyle/>
            <a:p>
              <a:pPr marL="0" lvl="0" indent="0" algn="ctr">
                <a:lnSpc>
                  <a:spcPts val="9457"/>
                </a:lnSpc>
              </a:pPr>
              <a:r>
                <a:rPr lang="en-US" sz="8520" b="1">
                  <a:solidFill>
                    <a:srgbClr val="FFFFFF"/>
                  </a:solidFill>
                  <a:latin typeface="Glacial Indifference Bold"/>
                  <a:ea typeface="Glacial Indifference Bold"/>
                  <a:cs typeface="Glacial Indifference Bold"/>
                  <a:sym typeface="Glacial Indifference Bold"/>
                </a:rPr>
                <a:t>ANALYSIS</a:t>
              </a:r>
            </a:p>
          </p:txBody>
        </p:sp>
        <p:sp>
          <p:nvSpPr>
            <p:cNvPr id="8" name="TextBox 8"/>
            <p:cNvSpPr txBox="1"/>
            <p:nvPr/>
          </p:nvSpPr>
          <p:spPr>
            <a:xfrm>
              <a:off x="576036" y="2708906"/>
              <a:ext cx="9066939" cy="6070165"/>
            </a:xfrm>
            <a:prstGeom prst="rect">
              <a:avLst/>
            </a:prstGeom>
          </p:spPr>
          <p:txBody>
            <a:bodyPr lIns="0" tIns="0" rIns="0" bIns="0" rtlCol="0" anchor="t">
              <a:spAutoFit/>
            </a:bodyPr>
            <a:lstStyle/>
            <a:p>
              <a:pPr marL="0" lvl="0" indent="0" algn="ctr">
                <a:lnSpc>
                  <a:spcPts val="3036"/>
                </a:lnSpc>
              </a:pPr>
              <a:r>
                <a:rPr lang="en-US" sz="2169">
                  <a:solidFill>
                    <a:srgbClr val="FFFFFF"/>
                  </a:solidFill>
                  <a:latin typeface="HK Grotesk"/>
                  <a:ea typeface="HK Grotesk"/>
                  <a:cs typeface="HK Grotesk"/>
                  <a:sym typeface="HK Grotesk"/>
                </a:rPr>
                <a:t>10.Which product line incurred the highest Value Added Tax?</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SELECT Product_line,SUM(Tax_5_percent) AS Value_Added_Tax</a:t>
              </a:r>
            </a:p>
            <a:p>
              <a:pPr marL="0" lvl="0" indent="0" algn="ctr">
                <a:lnSpc>
                  <a:spcPts val="3036"/>
                </a:lnSpc>
              </a:pPr>
              <a:r>
                <a:rPr lang="en-US" sz="2169">
                  <a:solidFill>
                    <a:srgbClr val="FFFFFF"/>
                  </a:solidFill>
                  <a:latin typeface="HK Grotesk"/>
                  <a:ea typeface="HK Grotesk"/>
                  <a:cs typeface="HK Grotesk"/>
                  <a:sym typeface="HK Grotesk"/>
                </a:rPr>
                <a:t>FROM amazon</a:t>
              </a:r>
            </a:p>
            <a:p>
              <a:pPr marL="0" lvl="0" indent="0" algn="ctr">
                <a:lnSpc>
                  <a:spcPts val="3036"/>
                </a:lnSpc>
              </a:pPr>
              <a:r>
                <a:rPr lang="en-US" sz="2169">
                  <a:solidFill>
                    <a:srgbClr val="FFFFFF"/>
                  </a:solidFill>
                  <a:latin typeface="HK Grotesk"/>
                  <a:ea typeface="HK Grotesk"/>
                  <a:cs typeface="HK Grotesk"/>
                  <a:sym typeface="HK Grotesk"/>
                </a:rPr>
                <a:t>GROUP BY Product_line</a:t>
              </a:r>
            </a:p>
            <a:p>
              <a:pPr marL="0" lvl="0" indent="0" algn="ctr">
                <a:lnSpc>
                  <a:spcPts val="3036"/>
                </a:lnSpc>
              </a:pPr>
              <a:r>
                <a:rPr lang="en-US" sz="2169">
                  <a:solidFill>
                    <a:srgbClr val="FFFFFF"/>
                  </a:solidFill>
                  <a:latin typeface="HK Grotesk"/>
                  <a:ea typeface="HK Grotesk"/>
                  <a:cs typeface="HK Grotesk"/>
                  <a:sym typeface="HK Grotesk"/>
                </a:rPr>
                <a:t>ORDER BY Value_Added_Tax DESC LIMIT 1;</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endParaRPr lang="en-US" sz="2169">
                <a:solidFill>
                  <a:srgbClr val="FFFFFF"/>
                </a:solidFill>
                <a:latin typeface="HK Grotesk"/>
                <a:ea typeface="HK Grotesk"/>
                <a:cs typeface="HK Grotesk"/>
                <a:sym typeface="HK Grotesk"/>
              </a:endParaRPr>
            </a:p>
          </p:txBody>
        </p:sp>
      </p:grpSp>
      <p:sp>
        <p:nvSpPr>
          <p:cNvPr id="9" name="Freeform 9"/>
          <p:cNvSpPr/>
          <p:nvPr/>
        </p:nvSpPr>
        <p:spPr>
          <a:xfrm>
            <a:off x="9185083" y="3950690"/>
            <a:ext cx="8074217" cy="2884392"/>
          </a:xfrm>
          <a:custGeom>
            <a:avLst/>
            <a:gdLst/>
            <a:ahLst/>
            <a:cxnLst/>
            <a:rect l="l" t="t" r="r" b="b"/>
            <a:pathLst>
              <a:path w="8074217" h="2884392">
                <a:moveTo>
                  <a:pt x="0" y="0"/>
                </a:moveTo>
                <a:lnTo>
                  <a:pt x="8074217" y="0"/>
                </a:lnTo>
                <a:lnTo>
                  <a:pt x="8074217" y="2884392"/>
                </a:lnTo>
                <a:lnTo>
                  <a:pt x="0" y="2884392"/>
                </a:lnTo>
                <a:lnTo>
                  <a:pt x="0" y="0"/>
                </a:lnTo>
                <a:close/>
              </a:path>
            </a:pathLst>
          </a:custGeom>
          <a:blipFill>
            <a:blip r:embed="rId4"/>
            <a:stretch>
              <a:fillRect r="-19511"/>
            </a:stretch>
          </a:blipFill>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descr="Gradient Background"/>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sp>
        <p:nvSpPr>
          <p:cNvPr id="4" name="AutoShape 4"/>
          <p:cNvSpPr/>
          <p:nvPr/>
        </p:nvSpPr>
        <p:spPr>
          <a:xfrm>
            <a:off x="9185083" y="3840874"/>
            <a:ext cx="8074217" cy="3104024"/>
          </a:xfrm>
          <a:prstGeom prst="rect">
            <a:avLst/>
          </a:prstGeom>
          <a:solidFill>
            <a:srgbClr val="031319"/>
          </a:solidFill>
        </p:spPr>
      </p:sp>
      <p:grpSp>
        <p:nvGrpSpPr>
          <p:cNvPr id="5" name="Group 5"/>
          <p:cNvGrpSpPr/>
          <p:nvPr/>
        </p:nvGrpSpPr>
        <p:grpSpPr>
          <a:xfrm>
            <a:off x="1028700" y="470691"/>
            <a:ext cx="6897814" cy="9518538"/>
            <a:chOff x="0" y="0"/>
            <a:chExt cx="9197085" cy="12691384"/>
          </a:xfrm>
        </p:grpSpPr>
        <p:sp>
          <p:nvSpPr>
            <p:cNvPr id="6" name="AutoShape 6"/>
            <p:cNvSpPr/>
            <p:nvPr/>
          </p:nvSpPr>
          <p:spPr>
            <a:xfrm>
              <a:off x="0" y="0"/>
              <a:ext cx="9197085" cy="12691384"/>
            </a:xfrm>
            <a:prstGeom prst="rect">
              <a:avLst/>
            </a:prstGeom>
            <a:solidFill>
              <a:srgbClr val="031319"/>
            </a:solidFill>
          </p:spPr>
        </p:sp>
        <p:sp>
          <p:nvSpPr>
            <p:cNvPr id="7" name="TextBox 7"/>
            <p:cNvSpPr txBox="1"/>
            <p:nvPr/>
          </p:nvSpPr>
          <p:spPr>
            <a:xfrm>
              <a:off x="518431" y="562286"/>
              <a:ext cx="8160224" cy="1410294"/>
            </a:xfrm>
            <a:prstGeom prst="rect">
              <a:avLst/>
            </a:prstGeom>
          </p:spPr>
          <p:txBody>
            <a:bodyPr lIns="0" tIns="0" rIns="0" bIns="0" rtlCol="0" anchor="t">
              <a:spAutoFit/>
            </a:bodyPr>
            <a:lstStyle/>
            <a:p>
              <a:pPr marL="0" lvl="0" indent="0" algn="ctr">
                <a:lnSpc>
                  <a:spcPts val="8022"/>
                </a:lnSpc>
              </a:pPr>
              <a:r>
                <a:rPr lang="en-US" sz="7227" b="1">
                  <a:solidFill>
                    <a:srgbClr val="FFFFFF"/>
                  </a:solidFill>
                  <a:latin typeface="Glacial Indifference Bold"/>
                  <a:ea typeface="Glacial Indifference Bold"/>
                  <a:cs typeface="Glacial Indifference Bold"/>
                  <a:sym typeface="Glacial Indifference Bold"/>
                </a:rPr>
                <a:t>ANALYSIS</a:t>
              </a:r>
            </a:p>
          </p:txBody>
        </p:sp>
        <p:sp>
          <p:nvSpPr>
            <p:cNvPr id="8" name="TextBox 8"/>
            <p:cNvSpPr txBox="1"/>
            <p:nvPr/>
          </p:nvSpPr>
          <p:spPr>
            <a:xfrm>
              <a:off x="518431" y="2300008"/>
              <a:ext cx="8160224" cy="9886240"/>
            </a:xfrm>
            <a:prstGeom prst="rect">
              <a:avLst/>
            </a:prstGeom>
          </p:spPr>
          <p:txBody>
            <a:bodyPr lIns="0" tIns="0" rIns="0" bIns="0" rtlCol="0" anchor="t">
              <a:spAutoFit/>
            </a:bodyPr>
            <a:lstStyle/>
            <a:p>
              <a:pPr marL="0" lvl="0" indent="0" algn="ctr">
                <a:lnSpc>
                  <a:spcPts val="2575"/>
                </a:lnSpc>
              </a:pPr>
              <a:r>
                <a:rPr lang="en-US" sz="1839">
                  <a:solidFill>
                    <a:srgbClr val="FFFFFF"/>
                  </a:solidFill>
                  <a:latin typeface="HK Grotesk"/>
                  <a:ea typeface="HK Grotesk"/>
                  <a:cs typeface="HK Grotesk"/>
                  <a:sym typeface="HK Grotesk"/>
                </a:rPr>
                <a:t>11.For each product line, add a column indicating "Good" if its sales are above average, otherwise "Bad."</a:t>
              </a:r>
            </a:p>
            <a:p>
              <a:pPr marL="0" lvl="0" indent="0" algn="ctr">
                <a:lnSpc>
                  <a:spcPts val="2575"/>
                </a:lnSpc>
              </a:pPr>
              <a:endParaRPr lang="en-US" sz="1839">
                <a:solidFill>
                  <a:srgbClr val="FFFFFF"/>
                </a:solidFill>
                <a:latin typeface="HK Grotesk"/>
                <a:ea typeface="HK Grotesk"/>
                <a:cs typeface="HK Grotesk"/>
                <a:sym typeface="HK Grotesk"/>
              </a:endParaRPr>
            </a:p>
            <a:p>
              <a:pPr marL="0" lvl="0" indent="0" algn="ctr">
                <a:lnSpc>
                  <a:spcPts val="2575"/>
                </a:lnSpc>
              </a:pPr>
              <a:r>
                <a:rPr lang="en-US" sz="1839">
                  <a:solidFill>
                    <a:srgbClr val="FFFFFF"/>
                  </a:solidFill>
                  <a:latin typeface="HK Grotesk"/>
                  <a:ea typeface="HK Grotesk"/>
                  <a:cs typeface="HK Grotesk"/>
                  <a:sym typeface="HK Grotesk"/>
                </a:rPr>
                <a:t>WITH ProductSales AS (</a:t>
              </a:r>
            </a:p>
            <a:p>
              <a:pPr marL="0" lvl="0" indent="0" algn="ctr">
                <a:lnSpc>
                  <a:spcPts val="2575"/>
                </a:lnSpc>
              </a:pPr>
              <a:r>
                <a:rPr lang="en-US" sz="1839">
                  <a:solidFill>
                    <a:srgbClr val="FFFFFF"/>
                  </a:solidFill>
                  <a:latin typeface="HK Grotesk"/>
                  <a:ea typeface="HK Grotesk"/>
                  <a:cs typeface="HK Grotesk"/>
                  <a:sym typeface="HK Grotesk"/>
                </a:rPr>
                <a:t>    SELECT Product_line, SUM(Quantity * Unit_price) AS Sales</a:t>
              </a:r>
            </a:p>
            <a:p>
              <a:pPr marL="0" lvl="0" indent="0" algn="ctr">
                <a:lnSpc>
                  <a:spcPts val="2575"/>
                </a:lnSpc>
              </a:pPr>
              <a:r>
                <a:rPr lang="en-US" sz="1839">
                  <a:solidFill>
                    <a:srgbClr val="FFFFFF"/>
                  </a:solidFill>
                  <a:latin typeface="HK Grotesk"/>
                  <a:ea typeface="HK Grotesk"/>
                  <a:cs typeface="HK Grotesk"/>
                  <a:sym typeface="HK Grotesk"/>
                </a:rPr>
                <a:t>    FROM amazon</a:t>
              </a:r>
            </a:p>
            <a:p>
              <a:pPr marL="0" lvl="0" indent="0" algn="ctr">
                <a:lnSpc>
                  <a:spcPts val="2575"/>
                </a:lnSpc>
              </a:pPr>
              <a:r>
                <a:rPr lang="en-US" sz="1839">
                  <a:solidFill>
                    <a:srgbClr val="FFFFFF"/>
                  </a:solidFill>
                  <a:latin typeface="HK Grotesk"/>
                  <a:ea typeface="HK Grotesk"/>
                  <a:cs typeface="HK Grotesk"/>
                  <a:sym typeface="HK Grotesk"/>
                </a:rPr>
                <a:t>    GROUP BY Product_line</a:t>
              </a:r>
            </a:p>
            <a:p>
              <a:pPr marL="0" lvl="0" indent="0" algn="ctr">
                <a:lnSpc>
                  <a:spcPts val="2575"/>
                </a:lnSpc>
              </a:pPr>
              <a:r>
                <a:rPr lang="en-US" sz="1839">
                  <a:solidFill>
                    <a:srgbClr val="FFFFFF"/>
                  </a:solidFill>
                  <a:latin typeface="HK Grotesk"/>
                  <a:ea typeface="HK Grotesk"/>
                  <a:cs typeface="HK Grotesk"/>
                  <a:sym typeface="HK Grotesk"/>
                </a:rPr>
                <a:t>),</a:t>
              </a:r>
            </a:p>
            <a:p>
              <a:pPr marL="0" lvl="0" indent="0" algn="ctr">
                <a:lnSpc>
                  <a:spcPts val="2575"/>
                </a:lnSpc>
              </a:pPr>
              <a:r>
                <a:rPr lang="en-US" sz="1839">
                  <a:solidFill>
                    <a:srgbClr val="FFFFFF"/>
                  </a:solidFill>
                  <a:latin typeface="HK Grotesk"/>
                  <a:ea typeface="HK Grotesk"/>
                  <a:cs typeface="HK Grotesk"/>
                  <a:sym typeface="HK Grotesk"/>
                </a:rPr>
                <a:t>AverageSales AS (</a:t>
              </a:r>
            </a:p>
            <a:p>
              <a:pPr marL="0" lvl="0" indent="0" algn="ctr">
                <a:lnSpc>
                  <a:spcPts val="2575"/>
                </a:lnSpc>
              </a:pPr>
              <a:r>
                <a:rPr lang="en-US" sz="1839">
                  <a:solidFill>
                    <a:srgbClr val="FFFFFF"/>
                  </a:solidFill>
                  <a:latin typeface="HK Grotesk"/>
                  <a:ea typeface="HK Grotesk"/>
                  <a:cs typeface="HK Grotesk"/>
                  <a:sym typeface="HK Grotesk"/>
                </a:rPr>
                <a:t>    SELECT AVG(Sales) AS Avg_Sales</a:t>
              </a:r>
            </a:p>
            <a:p>
              <a:pPr marL="0" lvl="0" indent="0" algn="ctr">
                <a:lnSpc>
                  <a:spcPts val="2575"/>
                </a:lnSpc>
              </a:pPr>
              <a:r>
                <a:rPr lang="en-US" sz="1839">
                  <a:solidFill>
                    <a:srgbClr val="FFFFFF"/>
                  </a:solidFill>
                  <a:latin typeface="HK Grotesk"/>
                  <a:ea typeface="HK Grotesk"/>
                  <a:cs typeface="HK Grotesk"/>
                  <a:sym typeface="HK Grotesk"/>
                </a:rPr>
                <a:t>    FROM ProductSales</a:t>
              </a:r>
            </a:p>
            <a:p>
              <a:pPr marL="0" lvl="0" indent="0" algn="ctr">
                <a:lnSpc>
                  <a:spcPts val="2575"/>
                </a:lnSpc>
              </a:pPr>
              <a:r>
                <a:rPr lang="en-US" sz="1839">
                  <a:solidFill>
                    <a:srgbClr val="FFFFFF"/>
                  </a:solidFill>
                  <a:latin typeface="HK Grotesk"/>
                  <a:ea typeface="HK Grotesk"/>
                  <a:cs typeface="HK Grotesk"/>
                  <a:sym typeface="HK Grotesk"/>
                </a:rPr>
                <a:t>)</a:t>
              </a:r>
            </a:p>
            <a:p>
              <a:pPr marL="0" lvl="0" indent="0" algn="ctr">
                <a:lnSpc>
                  <a:spcPts val="2575"/>
                </a:lnSpc>
              </a:pPr>
              <a:r>
                <a:rPr lang="en-US" sz="1839">
                  <a:solidFill>
                    <a:srgbClr val="FFFFFF"/>
                  </a:solidFill>
                  <a:latin typeface="HK Grotesk"/>
                  <a:ea typeface="HK Grotesk"/>
                  <a:cs typeface="HK Grotesk"/>
                  <a:sym typeface="HK Grotesk"/>
                </a:rPr>
                <a:t>SELECT P.Product_line,P.Sales, CASE</a:t>
              </a:r>
            </a:p>
            <a:p>
              <a:pPr marL="0" lvl="0" indent="0" algn="ctr">
                <a:lnSpc>
                  <a:spcPts val="2575"/>
                </a:lnSpc>
              </a:pPr>
              <a:r>
                <a:rPr lang="en-US" sz="1839">
                  <a:solidFill>
                    <a:srgbClr val="FFFFFF"/>
                  </a:solidFill>
                  <a:latin typeface="HK Grotesk"/>
                  <a:ea typeface="HK Grotesk"/>
                  <a:cs typeface="HK Grotesk"/>
                  <a:sym typeface="HK Grotesk"/>
                </a:rPr>
                <a:t>WHEN P.Sales &gt; (SELECT Avg_Sales FROM AverageSales) THEN 'Good'</a:t>
              </a:r>
            </a:p>
            <a:p>
              <a:pPr marL="0" lvl="0" indent="0" algn="ctr">
                <a:lnSpc>
                  <a:spcPts val="2575"/>
                </a:lnSpc>
              </a:pPr>
              <a:r>
                <a:rPr lang="en-US" sz="1839">
                  <a:solidFill>
                    <a:srgbClr val="FFFFFF"/>
                  </a:solidFill>
                  <a:latin typeface="HK Grotesk"/>
                  <a:ea typeface="HK Grotesk"/>
                  <a:cs typeface="HK Grotesk"/>
                  <a:sym typeface="HK Grotesk"/>
                </a:rPr>
                <a:t>ELSE 'Bad'</a:t>
              </a:r>
            </a:p>
            <a:p>
              <a:pPr marL="0" lvl="0" indent="0" algn="ctr">
                <a:lnSpc>
                  <a:spcPts val="2575"/>
                </a:lnSpc>
              </a:pPr>
              <a:r>
                <a:rPr lang="en-US" sz="1839">
                  <a:solidFill>
                    <a:srgbClr val="FFFFFF"/>
                  </a:solidFill>
                  <a:latin typeface="HK Grotesk"/>
                  <a:ea typeface="HK Grotesk"/>
                  <a:cs typeface="HK Grotesk"/>
                  <a:sym typeface="HK Grotesk"/>
                </a:rPr>
                <a:t>END AS SalesPerformance</a:t>
              </a:r>
            </a:p>
            <a:p>
              <a:pPr marL="0" lvl="0" indent="0" algn="ctr">
                <a:lnSpc>
                  <a:spcPts val="2575"/>
                </a:lnSpc>
              </a:pPr>
              <a:r>
                <a:rPr lang="en-US" sz="1839">
                  <a:solidFill>
                    <a:srgbClr val="FFFFFF"/>
                  </a:solidFill>
                  <a:latin typeface="HK Grotesk"/>
                  <a:ea typeface="HK Grotesk"/>
                  <a:cs typeface="HK Grotesk"/>
                  <a:sym typeface="HK Grotesk"/>
                </a:rPr>
                <a:t>FROM ProductSales P;</a:t>
              </a:r>
            </a:p>
            <a:p>
              <a:pPr marL="0" lvl="0" indent="0" algn="ctr">
                <a:lnSpc>
                  <a:spcPts val="2575"/>
                </a:lnSpc>
              </a:pPr>
              <a:endParaRPr lang="en-US" sz="1839">
                <a:solidFill>
                  <a:srgbClr val="FFFFFF"/>
                </a:solidFill>
                <a:latin typeface="HK Grotesk"/>
                <a:ea typeface="HK Grotesk"/>
                <a:cs typeface="HK Grotesk"/>
                <a:sym typeface="HK Grotesk"/>
              </a:endParaRPr>
            </a:p>
            <a:p>
              <a:pPr marL="0" lvl="0" indent="0" algn="ctr">
                <a:lnSpc>
                  <a:spcPts val="2575"/>
                </a:lnSpc>
              </a:pPr>
              <a:endParaRPr lang="en-US" sz="1839">
                <a:solidFill>
                  <a:srgbClr val="FFFFFF"/>
                </a:solidFill>
                <a:latin typeface="HK Grotesk"/>
                <a:ea typeface="HK Grotesk"/>
                <a:cs typeface="HK Grotesk"/>
                <a:sym typeface="HK Grotesk"/>
              </a:endParaRPr>
            </a:p>
            <a:p>
              <a:pPr marL="0" lvl="0" indent="0" algn="ctr">
                <a:lnSpc>
                  <a:spcPts val="2575"/>
                </a:lnSpc>
              </a:pPr>
              <a:endParaRPr lang="en-US" sz="1839">
                <a:solidFill>
                  <a:srgbClr val="FFFFFF"/>
                </a:solidFill>
                <a:latin typeface="HK Grotesk"/>
                <a:ea typeface="HK Grotesk"/>
                <a:cs typeface="HK Grotesk"/>
                <a:sym typeface="HK Grotesk"/>
              </a:endParaRPr>
            </a:p>
            <a:p>
              <a:pPr marL="0" lvl="0" indent="0" algn="ctr">
                <a:lnSpc>
                  <a:spcPts val="2575"/>
                </a:lnSpc>
              </a:pPr>
              <a:endParaRPr lang="en-US" sz="1839">
                <a:solidFill>
                  <a:srgbClr val="FFFFFF"/>
                </a:solidFill>
                <a:latin typeface="HK Grotesk"/>
                <a:ea typeface="HK Grotesk"/>
                <a:cs typeface="HK Grotesk"/>
                <a:sym typeface="HK Grotesk"/>
              </a:endParaRPr>
            </a:p>
          </p:txBody>
        </p:sp>
      </p:grpSp>
      <p:sp>
        <p:nvSpPr>
          <p:cNvPr id="9" name="Freeform 9"/>
          <p:cNvSpPr/>
          <p:nvPr/>
        </p:nvSpPr>
        <p:spPr>
          <a:xfrm>
            <a:off x="9144000" y="3840874"/>
            <a:ext cx="8115300" cy="4339338"/>
          </a:xfrm>
          <a:custGeom>
            <a:avLst/>
            <a:gdLst/>
            <a:ahLst/>
            <a:cxnLst/>
            <a:rect l="l" t="t" r="r" b="b"/>
            <a:pathLst>
              <a:path w="8115300" h="4339338">
                <a:moveTo>
                  <a:pt x="0" y="0"/>
                </a:moveTo>
                <a:lnTo>
                  <a:pt x="8115300" y="0"/>
                </a:lnTo>
                <a:lnTo>
                  <a:pt x="8115300" y="4339338"/>
                </a:lnTo>
                <a:lnTo>
                  <a:pt x="0" y="4339338"/>
                </a:lnTo>
                <a:lnTo>
                  <a:pt x="0" y="0"/>
                </a:lnTo>
                <a:close/>
              </a:path>
            </a:pathLst>
          </a:custGeom>
          <a:blipFill>
            <a:blip r:embed="rId4"/>
            <a:stretch>
              <a:fillRect r="-17291"/>
            </a:stretch>
          </a:blipFill>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descr="Gradient Background"/>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sp>
        <p:nvSpPr>
          <p:cNvPr id="4" name="AutoShape 4"/>
          <p:cNvSpPr/>
          <p:nvPr/>
        </p:nvSpPr>
        <p:spPr>
          <a:xfrm>
            <a:off x="9185083" y="3840874"/>
            <a:ext cx="8074217" cy="3104024"/>
          </a:xfrm>
          <a:prstGeom prst="rect">
            <a:avLst/>
          </a:prstGeom>
          <a:solidFill>
            <a:srgbClr val="031319"/>
          </a:solidFill>
        </p:spPr>
      </p:sp>
      <p:grpSp>
        <p:nvGrpSpPr>
          <p:cNvPr id="5" name="Group 5"/>
          <p:cNvGrpSpPr/>
          <p:nvPr/>
        </p:nvGrpSpPr>
        <p:grpSpPr>
          <a:xfrm>
            <a:off x="1028700" y="1117024"/>
            <a:ext cx="6897814" cy="8225871"/>
            <a:chOff x="0" y="0"/>
            <a:chExt cx="9197085" cy="10967828"/>
          </a:xfrm>
        </p:grpSpPr>
        <p:sp>
          <p:nvSpPr>
            <p:cNvPr id="6" name="AutoShape 6"/>
            <p:cNvSpPr/>
            <p:nvPr/>
          </p:nvSpPr>
          <p:spPr>
            <a:xfrm>
              <a:off x="0" y="0"/>
              <a:ext cx="9197085" cy="10967828"/>
            </a:xfrm>
            <a:prstGeom prst="rect">
              <a:avLst/>
            </a:prstGeom>
            <a:solidFill>
              <a:srgbClr val="031319"/>
            </a:solidFill>
          </p:spPr>
        </p:sp>
        <p:sp>
          <p:nvSpPr>
            <p:cNvPr id="7" name="TextBox 7"/>
            <p:cNvSpPr txBox="1"/>
            <p:nvPr/>
          </p:nvSpPr>
          <p:spPr>
            <a:xfrm>
              <a:off x="518431" y="562286"/>
              <a:ext cx="8160224" cy="1410294"/>
            </a:xfrm>
            <a:prstGeom prst="rect">
              <a:avLst/>
            </a:prstGeom>
          </p:spPr>
          <p:txBody>
            <a:bodyPr lIns="0" tIns="0" rIns="0" bIns="0" rtlCol="0" anchor="t">
              <a:spAutoFit/>
            </a:bodyPr>
            <a:lstStyle/>
            <a:p>
              <a:pPr marL="0" lvl="0" indent="0" algn="ctr">
                <a:lnSpc>
                  <a:spcPts val="8022"/>
                </a:lnSpc>
              </a:pPr>
              <a:r>
                <a:rPr lang="en-US" sz="7227" b="1">
                  <a:solidFill>
                    <a:srgbClr val="FFFFFF"/>
                  </a:solidFill>
                  <a:latin typeface="Glacial Indifference Bold"/>
                  <a:ea typeface="Glacial Indifference Bold"/>
                  <a:cs typeface="Glacial Indifference Bold"/>
                  <a:sym typeface="Glacial Indifference Bold"/>
                </a:rPr>
                <a:t>ANALYSIS</a:t>
              </a:r>
            </a:p>
          </p:txBody>
        </p:sp>
        <p:sp>
          <p:nvSpPr>
            <p:cNvPr id="8" name="TextBox 8"/>
            <p:cNvSpPr txBox="1"/>
            <p:nvPr/>
          </p:nvSpPr>
          <p:spPr>
            <a:xfrm>
              <a:off x="518431" y="2300008"/>
              <a:ext cx="8160224" cy="8162684"/>
            </a:xfrm>
            <a:prstGeom prst="rect">
              <a:avLst/>
            </a:prstGeom>
          </p:spPr>
          <p:txBody>
            <a:bodyPr lIns="0" tIns="0" rIns="0" bIns="0" rtlCol="0" anchor="t">
              <a:spAutoFit/>
            </a:bodyPr>
            <a:lstStyle/>
            <a:p>
              <a:pPr marL="0" lvl="0" indent="0" algn="ctr">
                <a:lnSpc>
                  <a:spcPts val="2575"/>
                </a:lnSpc>
              </a:pPr>
              <a:r>
                <a:rPr lang="en-US" sz="1839">
                  <a:solidFill>
                    <a:srgbClr val="FFFFFF"/>
                  </a:solidFill>
                  <a:latin typeface="HK Grotesk"/>
                  <a:ea typeface="HK Grotesk"/>
                  <a:cs typeface="HK Grotesk"/>
                  <a:sym typeface="HK Grotesk"/>
                </a:rPr>
                <a:t>12.Identify the branch that exceeded the average number of products sold.</a:t>
              </a:r>
            </a:p>
            <a:p>
              <a:pPr marL="0" lvl="0" indent="0" algn="ctr">
                <a:lnSpc>
                  <a:spcPts val="2575"/>
                </a:lnSpc>
              </a:pPr>
              <a:endParaRPr lang="en-US" sz="1839">
                <a:solidFill>
                  <a:srgbClr val="FFFFFF"/>
                </a:solidFill>
                <a:latin typeface="HK Grotesk"/>
                <a:ea typeface="HK Grotesk"/>
                <a:cs typeface="HK Grotesk"/>
                <a:sym typeface="HK Grotesk"/>
              </a:endParaRPr>
            </a:p>
            <a:p>
              <a:pPr marL="0" lvl="0" indent="0" algn="ctr">
                <a:lnSpc>
                  <a:spcPts val="2575"/>
                </a:lnSpc>
              </a:pPr>
              <a:r>
                <a:rPr lang="en-US" sz="1839">
                  <a:solidFill>
                    <a:srgbClr val="FFFFFF"/>
                  </a:solidFill>
                  <a:latin typeface="HK Grotesk"/>
                  <a:ea typeface="HK Grotesk"/>
                  <a:cs typeface="HK Grotesk"/>
                  <a:sym typeface="HK Grotesk"/>
                </a:rPr>
                <a:t>WITH BranchTotalSales AS(</a:t>
              </a:r>
            </a:p>
            <a:p>
              <a:pPr marL="0" lvl="0" indent="0" algn="ctr">
                <a:lnSpc>
                  <a:spcPts val="2575"/>
                </a:lnSpc>
              </a:pPr>
              <a:r>
                <a:rPr lang="en-US" sz="1839">
                  <a:solidFill>
                    <a:srgbClr val="FFFFFF"/>
                  </a:solidFill>
                  <a:latin typeface="HK Grotesk"/>
                  <a:ea typeface="HK Grotesk"/>
                  <a:cs typeface="HK Grotesk"/>
                  <a:sym typeface="HK Grotesk"/>
                </a:rPr>
                <a:t> SELECT Branch,SUM(Quantity) AS Total_Sales</a:t>
              </a:r>
            </a:p>
            <a:p>
              <a:pPr marL="0" lvl="0" indent="0" algn="ctr">
                <a:lnSpc>
                  <a:spcPts val="2575"/>
                </a:lnSpc>
              </a:pPr>
              <a:r>
                <a:rPr lang="en-US" sz="1839">
                  <a:solidFill>
                    <a:srgbClr val="FFFFFF"/>
                  </a:solidFill>
                  <a:latin typeface="HK Grotesk"/>
                  <a:ea typeface="HK Grotesk"/>
                  <a:cs typeface="HK Grotesk"/>
                  <a:sym typeface="HK Grotesk"/>
                </a:rPr>
                <a:t>    FROM amazon</a:t>
              </a:r>
            </a:p>
            <a:p>
              <a:pPr marL="0" lvl="0" indent="0" algn="ctr">
                <a:lnSpc>
                  <a:spcPts val="2575"/>
                </a:lnSpc>
              </a:pPr>
              <a:r>
                <a:rPr lang="en-US" sz="1839">
                  <a:solidFill>
                    <a:srgbClr val="FFFFFF"/>
                  </a:solidFill>
                  <a:latin typeface="HK Grotesk"/>
                  <a:ea typeface="HK Grotesk"/>
                  <a:cs typeface="HK Grotesk"/>
                  <a:sym typeface="HK Grotesk"/>
                </a:rPr>
                <a:t>    GROUP BY Branch</a:t>
              </a:r>
            </a:p>
            <a:p>
              <a:pPr marL="0" lvl="0" indent="0" algn="ctr">
                <a:lnSpc>
                  <a:spcPts val="2575"/>
                </a:lnSpc>
              </a:pPr>
              <a:r>
                <a:rPr lang="en-US" sz="1839">
                  <a:solidFill>
                    <a:srgbClr val="FFFFFF"/>
                  </a:solidFill>
                  <a:latin typeface="HK Grotesk"/>
                  <a:ea typeface="HK Grotesk"/>
                  <a:cs typeface="HK Grotesk"/>
                  <a:sym typeface="HK Grotesk"/>
                </a:rPr>
                <a:t>),</a:t>
              </a:r>
            </a:p>
            <a:p>
              <a:pPr marL="0" lvl="0" indent="0" algn="ctr">
                <a:lnSpc>
                  <a:spcPts val="2575"/>
                </a:lnSpc>
              </a:pPr>
              <a:r>
                <a:rPr lang="en-US" sz="1839">
                  <a:solidFill>
                    <a:srgbClr val="FFFFFF"/>
                  </a:solidFill>
                  <a:latin typeface="HK Grotesk"/>
                  <a:ea typeface="HK Grotesk"/>
                  <a:cs typeface="HK Grotesk"/>
                  <a:sym typeface="HK Grotesk"/>
                </a:rPr>
                <a:t>AverageProductsSold AS(</a:t>
              </a:r>
            </a:p>
            <a:p>
              <a:pPr marL="0" lvl="0" indent="0" algn="ctr">
                <a:lnSpc>
                  <a:spcPts val="2575"/>
                </a:lnSpc>
              </a:pPr>
              <a:r>
                <a:rPr lang="en-US" sz="1839">
                  <a:solidFill>
                    <a:srgbClr val="FFFFFF"/>
                  </a:solidFill>
                  <a:latin typeface="HK Grotesk"/>
                  <a:ea typeface="HK Grotesk"/>
                  <a:cs typeface="HK Grotesk"/>
                  <a:sym typeface="HK Grotesk"/>
                </a:rPr>
                <a:t> SELECT AVG(Total_Sales) AS Avg_Sales</a:t>
              </a:r>
            </a:p>
            <a:p>
              <a:pPr marL="0" lvl="0" indent="0" algn="ctr">
                <a:lnSpc>
                  <a:spcPts val="2575"/>
                </a:lnSpc>
              </a:pPr>
              <a:r>
                <a:rPr lang="en-US" sz="1839">
                  <a:solidFill>
                    <a:srgbClr val="FFFFFF"/>
                  </a:solidFill>
                  <a:latin typeface="HK Grotesk"/>
                  <a:ea typeface="HK Grotesk"/>
                  <a:cs typeface="HK Grotesk"/>
                  <a:sym typeface="HK Grotesk"/>
                </a:rPr>
                <a:t>    FROM BranchTotalSales</a:t>
              </a:r>
            </a:p>
            <a:p>
              <a:pPr marL="0" lvl="0" indent="0" algn="ctr">
                <a:lnSpc>
                  <a:spcPts val="2575"/>
                </a:lnSpc>
              </a:pPr>
              <a:r>
                <a:rPr lang="en-US" sz="1839">
                  <a:solidFill>
                    <a:srgbClr val="FFFFFF"/>
                  </a:solidFill>
                  <a:latin typeface="HK Grotesk"/>
                  <a:ea typeface="HK Grotesk"/>
                  <a:cs typeface="HK Grotesk"/>
                  <a:sym typeface="HK Grotesk"/>
                </a:rPr>
                <a:t>)</a:t>
              </a:r>
            </a:p>
            <a:p>
              <a:pPr marL="0" lvl="0" indent="0" algn="ctr">
                <a:lnSpc>
                  <a:spcPts val="2575"/>
                </a:lnSpc>
              </a:pPr>
              <a:r>
                <a:rPr lang="en-US" sz="1839">
                  <a:solidFill>
                    <a:srgbClr val="FFFFFF"/>
                  </a:solidFill>
                  <a:latin typeface="HK Grotesk"/>
                  <a:ea typeface="HK Grotesk"/>
                  <a:cs typeface="HK Grotesk"/>
                  <a:sym typeface="HK Grotesk"/>
                </a:rPr>
                <a:t>SELECT B.Branch,B.Total_Sales</a:t>
              </a:r>
            </a:p>
            <a:p>
              <a:pPr marL="0" lvl="0" indent="0" algn="ctr">
                <a:lnSpc>
                  <a:spcPts val="2575"/>
                </a:lnSpc>
              </a:pPr>
              <a:r>
                <a:rPr lang="en-US" sz="1839">
                  <a:solidFill>
                    <a:srgbClr val="FFFFFF"/>
                  </a:solidFill>
                  <a:latin typeface="HK Grotesk"/>
                  <a:ea typeface="HK Grotesk"/>
                  <a:cs typeface="HK Grotesk"/>
                  <a:sym typeface="HK Grotesk"/>
                </a:rPr>
                <a:t>FROM BranchTotalSales B</a:t>
              </a:r>
            </a:p>
            <a:p>
              <a:pPr marL="0" lvl="0" indent="0" algn="ctr">
                <a:lnSpc>
                  <a:spcPts val="2575"/>
                </a:lnSpc>
              </a:pPr>
              <a:r>
                <a:rPr lang="en-US" sz="1839">
                  <a:solidFill>
                    <a:srgbClr val="FFFFFF"/>
                  </a:solidFill>
                  <a:latin typeface="HK Grotesk"/>
                  <a:ea typeface="HK Grotesk"/>
                  <a:cs typeface="HK Grotesk"/>
                  <a:sym typeface="HK Grotesk"/>
                </a:rPr>
                <a:t>WHERE B.Total_Sales &gt; (SELECT Avg_Sales FROM AverageProductsSold);</a:t>
              </a:r>
            </a:p>
            <a:p>
              <a:pPr marL="0" lvl="0" indent="0" algn="ctr">
                <a:lnSpc>
                  <a:spcPts val="2575"/>
                </a:lnSpc>
              </a:pPr>
              <a:endParaRPr lang="en-US" sz="1839">
                <a:solidFill>
                  <a:srgbClr val="FFFFFF"/>
                </a:solidFill>
                <a:latin typeface="HK Grotesk"/>
                <a:ea typeface="HK Grotesk"/>
                <a:cs typeface="HK Grotesk"/>
                <a:sym typeface="HK Grotesk"/>
              </a:endParaRPr>
            </a:p>
            <a:p>
              <a:pPr marL="0" lvl="0" indent="0" algn="ctr">
                <a:lnSpc>
                  <a:spcPts val="2575"/>
                </a:lnSpc>
              </a:pPr>
              <a:endParaRPr lang="en-US" sz="1839">
                <a:solidFill>
                  <a:srgbClr val="FFFFFF"/>
                </a:solidFill>
                <a:latin typeface="HK Grotesk"/>
                <a:ea typeface="HK Grotesk"/>
                <a:cs typeface="HK Grotesk"/>
                <a:sym typeface="HK Grotesk"/>
              </a:endParaRPr>
            </a:p>
            <a:p>
              <a:pPr marL="0" lvl="0" indent="0" algn="ctr">
                <a:lnSpc>
                  <a:spcPts val="2575"/>
                </a:lnSpc>
              </a:pPr>
              <a:endParaRPr lang="en-US" sz="1839">
                <a:solidFill>
                  <a:srgbClr val="FFFFFF"/>
                </a:solidFill>
                <a:latin typeface="HK Grotesk"/>
                <a:ea typeface="HK Grotesk"/>
                <a:cs typeface="HK Grotesk"/>
                <a:sym typeface="HK Grotesk"/>
              </a:endParaRPr>
            </a:p>
          </p:txBody>
        </p:sp>
      </p:grpSp>
      <p:sp>
        <p:nvSpPr>
          <p:cNvPr id="9" name="Freeform 9"/>
          <p:cNvSpPr/>
          <p:nvPr/>
        </p:nvSpPr>
        <p:spPr>
          <a:xfrm>
            <a:off x="9185083" y="3840874"/>
            <a:ext cx="8074217" cy="3334003"/>
          </a:xfrm>
          <a:custGeom>
            <a:avLst/>
            <a:gdLst/>
            <a:ahLst/>
            <a:cxnLst/>
            <a:rect l="l" t="t" r="r" b="b"/>
            <a:pathLst>
              <a:path w="8074217" h="3334003">
                <a:moveTo>
                  <a:pt x="0" y="0"/>
                </a:moveTo>
                <a:lnTo>
                  <a:pt x="8074217" y="0"/>
                </a:lnTo>
                <a:lnTo>
                  <a:pt x="8074217" y="3334003"/>
                </a:lnTo>
                <a:lnTo>
                  <a:pt x="0" y="3334003"/>
                </a:lnTo>
                <a:lnTo>
                  <a:pt x="0" y="0"/>
                </a:lnTo>
                <a:close/>
              </a:path>
            </a:pathLst>
          </a:custGeom>
          <a:blipFill>
            <a:blip r:embed="rId4"/>
            <a:stretch>
              <a:fillRect r="-9939"/>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descr="Gradient Background"/>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sp>
        <p:nvSpPr>
          <p:cNvPr id="4" name="AutoShape 4"/>
          <p:cNvSpPr/>
          <p:nvPr/>
        </p:nvSpPr>
        <p:spPr>
          <a:xfrm>
            <a:off x="9185083" y="3840874"/>
            <a:ext cx="8074217" cy="3104024"/>
          </a:xfrm>
          <a:prstGeom prst="rect">
            <a:avLst/>
          </a:prstGeom>
          <a:solidFill>
            <a:srgbClr val="031319"/>
          </a:solidFill>
        </p:spPr>
      </p:sp>
      <p:grpSp>
        <p:nvGrpSpPr>
          <p:cNvPr id="5" name="Group 5"/>
          <p:cNvGrpSpPr/>
          <p:nvPr/>
        </p:nvGrpSpPr>
        <p:grpSpPr>
          <a:xfrm>
            <a:off x="1028700" y="632274"/>
            <a:ext cx="6897814" cy="9195371"/>
            <a:chOff x="0" y="0"/>
            <a:chExt cx="9197085" cy="12260495"/>
          </a:xfrm>
        </p:grpSpPr>
        <p:sp>
          <p:nvSpPr>
            <p:cNvPr id="6" name="AutoShape 6"/>
            <p:cNvSpPr/>
            <p:nvPr/>
          </p:nvSpPr>
          <p:spPr>
            <a:xfrm>
              <a:off x="0" y="0"/>
              <a:ext cx="9197085" cy="12260495"/>
            </a:xfrm>
            <a:prstGeom prst="rect">
              <a:avLst/>
            </a:prstGeom>
            <a:solidFill>
              <a:srgbClr val="031319"/>
            </a:solidFill>
          </p:spPr>
        </p:sp>
        <p:sp>
          <p:nvSpPr>
            <p:cNvPr id="7" name="TextBox 7"/>
            <p:cNvSpPr txBox="1"/>
            <p:nvPr/>
          </p:nvSpPr>
          <p:spPr>
            <a:xfrm>
              <a:off x="518431" y="562286"/>
              <a:ext cx="8160224" cy="1410294"/>
            </a:xfrm>
            <a:prstGeom prst="rect">
              <a:avLst/>
            </a:prstGeom>
          </p:spPr>
          <p:txBody>
            <a:bodyPr lIns="0" tIns="0" rIns="0" bIns="0" rtlCol="0" anchor="t">
              <a:spAutoFit/>
            </a:bodyPr>
            <a:lstStyle/>
            <a:p>
              <a:pPr marL="0" lvl="0" indent="0" algn="ctr">
                <a:lnSpc>
                  <a:spcPts val="8022"/>
                </a:lnSpc>
              </a:pPr>
              <a:r>
                <a:rPr lang="en-US" sz="7227" b="1">
                  <a:solidFill>
                    <a:srgbClr val="FFFFFF"/>
                  </a:solidFill>
                  <a:latin typeface="Glacial Indifference Bold"/>
                  <a:ea typeface="Glacial Indifference Bold"/>
                  <a:cs typeface="Glacial Indifference Bold"/>
                  <a:sym typeface="Glacial Indifference Bold"/>
                </a:rPr>
                <a:t>ANALYSIS</a:t>
              </a:r>
            </a:p>
          </p:txBody>
        </p:sp>
        <p:sp>
          <p:nvSpPr>
            <p:cNvPr id="8" name="TextBox 8"/>
            <p:cNvSpPr txBox="1"/>
            <p:nvPr/>
          </p:nvSpPr>
          <p:spPr>
            <a:xfrm>
              <a:off x="518431" y="2300008"/>
              <a:ext cx="8160224" cy="9455351"/>
            </a:xfrm>
            <a:prstGeom prst="rect">
              <a:avLst/>
            </a:prstGeom>
          </p:spPr>
          <p:txBody>
            <a:bodyPr lIns="0" tIns="0" rIns="0" bIns="0" rtlCol="0" anchor="t">
              <a:spAutoFit/>
            </a:bodyPr>
            <a:lstStyle/>
            <a:p>
              <a:pPr marL="0" lvl="0" indent="0" algn="ctr">
                <a:lnSpc>
                  <a:spcPts val="2575"/>
                </a:lnSpc>
              </a:pPr>
              <a:r>
                <a:rPr lang="en-US" sz="1839">
                  <a:solidFill>
                    <a:srgbClr val="FFFFFF"/>
                  </a:solidFill>
                  <a:latin typeface="HK Grotesk"/>
                  <a:ea typeface="HK Grotesk"/>
                  <a:cs typeface="HK Grotesk"/>
                  <a:sym typeface="HK Grotesk"/>
                </a:rPr>
                <a:t>13.Which product line is most frequently associated with each gender?</a:t>
              </a:r>
            </a:p>
            <a:p>
              <a:pPr marL="0" lvl="0" indent="0" algn="ctr">
                <a:lnSpc>
                  <a:spcPts val="2575"/>
                </a:lnSpc>
              </a:pPr>
              <a:endParaRPr lang="en-US" sz="1839">
                <a:solidFill>
                  <a:srgbClr val="FFFFFF"/>
                </a:solidFill>
                <a:latin typeface="HK Grotesk"/>
                <a:ea typeface="HK Grotesk"/>
                <a:cs typeface="HK Grotesk"/>
                <a:sym typeface="HK Grotesk"/>
              </a:endParaRPr>
            </a:p>
            <a:p>
              <a:pPr marL="0" lvl="0" indent="0" algn="ctr">
                <a:lnSpc>
                  <a:spcPts val="2575"/>
                </a:lnSpc>
              </a:pPr>
              <a:r>
                <a:rPr lang="en-US" sz="1839">
                  <a:solidFill>
                    <a:srgbClr val="FFFFFF"/>
                  </a:solidFill>
                  <a:latin typeface="HK Grotesk"/>
                  <a:ea typeface="HK Grotesk"/>
                  <a:cs typeface="HK Grotesk"/>
                  <a:sym typeface="HK Grotesk"/>
                </a:rPr>
                <a:t>WITH ProductLineGender AS(</a:t>
              </a:r>
            </a:p>
            <a:p>
              <a:pPr marL="0" lvl="0" indent="0" algn="ctr">
                <a:lnSpc>
                  <a:spcPts val="2575"/>
                </a:lnSpc>
              </a:pPr>
              <a:r>
                <a:rPr lang="en-US" sz="1839">
                  <a:solidFill>
                    <a:srgbClr val="FFFFFF"/>
                  </a:solidFill>
                  <a:latin typeface="HK Grotesk"/>
                  <a:ea typeface="HK Grotesk"/>
                  <a:cs typeface="HK Grotesk"/>
                  <a:sym typeface="HK Grotesk"/>
                </a:rPr>
                <a:t>    SELECT Gender,Product_line,COUNT(Gender) AS count</a:t>
              </a:r>
            </a:p>
            <a:p>
              <a:pPr marL="0" lvl="0" indent="0" algn="ctr">
                <a:lnSpc>
                  <a:spcPts val="2575"/>
                </a:lnSpc>
              </a:pPr>
              <a:r>
                <a:rPr lang="en-US" sz="1839">
                  <a:solidFill>
                    <a:srgbClr val="FFFFFF"/>
                  </a:solidFill>
                  <a:latin typeface="HK Grotesk"/>
                  <a:ea typeface="HK Grotesk"/>
                  <a:cs typeface="HK Grotesk"/>
                  <a:sym typeface="HK Grotesk"/>
                </a:rPr>
                <a:t>    FROM amazon</a:t>
              </a:r>
            </a:p>
            <a:p>
              <a:pPr marL="0" lvl="0" indent="0" algn="ctr">
                <a:lnSpc>
                  <a:spcPts val="2575"/>
                </a:lnSpc>
              </a:pPr>
              <a:r>
                <a:rPr lang="en-US" sz="1839">
                  <a:solidFill>
                    <a:srgbClr val="FFFFFF"/>
                  </a:solidFill>
                  <a:latin typeface="HK Grotesk"/>
                  <a:ea typeface="HK Grotesk"/>
                  <a:cs typeface="HK Grotesk"/>
                  <a:sym typeface="HK Grotesk"/>
                </a:rPr>
                <a:t>    GROUP BY Gender,Product_line</a:t>
              </a:r>
            </a:p>
            <a:p>
              <a:pPr marL="0" lvl="0" indent="0" algn="ctr">
                <a:lnSpc>
                  <a:spcPts val="2575"/>
                </a:lnSpc>
              </a:pPr>
              <a:r>
                <a:rPr lang="en-US" sz="1839">
                  <a:solidFill>
                    <a:srgbClr val="FFFFFF"/>
                  </a:solidFill>
                  <a:latin typeface="HK Grotesk"/>
                  <a:ea typeface="HK Grotesk"/>
                  <a:cs typeface="HK Grotesk"/>
                  <a:sym typeface="HK Grotesk"/>
                </a:rPr>
                <a:t>),</a:t>
              </a:r>
            </a:p>
            <a:p>
              <a:pPr marL="0" lvl="0" indent="0" algn="ctr">
                <a:lnSpc>
                  <a:spcPts val="2575"/>
                </a:lnSpc>
              </a:pPr>
              <a:r>
                <a:rPr lang="en-US" sz="1839">
                  <a:solidFill>
                    <a:srgbClr val="FFFFFF"/>
                  </a:solidFill>
                  <a:latin typeface="HK Grotesk"/>
                  <a:ea typeface="HK Grotesk"/>
                  <a:cs typeface="HK Grotesk"/>
                  <a:sym typeface="HK Grotesk"/>
                </a:rPr>
                <a:t>MaxCountGender AS(</a:t>
              </a:r>
            </a:p>
            <a:p>
              <a:pPr marL="0" lvl="0" indent="0" algn="ctr">
                <a:lnSpc>
                  <a:spcPts val="2575"/>
                </a:lnSpc>
              </a:pPr>
              <a:r>
                <a:rPr lang="en-US" sz="1839">
                  <a:solidFill>
                    <a:srgbClr val="FFFFFF"/>
                  </a:solidFill>
                  <a:latin typeface="HK Grotesk"/>
                  <a:ea typeface="HK Grotesk"/>
                  <a:cs typeface="HK Grotesk"/>
                  <a:sym typeface="HK Grotesk"/>
                </a:rPr>
                <a:t>    SELECT Gender,MAX(count) AS MaxCount</a:t>
              </a:r>
            </a:p>
            <a:p>
              <a:pPr marL="0" lvl="0" indent="0" algn="ctr">
                <a:lnSpc>
                  <a:spcPts val="2575"/>
                </a:lnSpc>
              </a:pPr>
              <a:r>
                <a:rPr lang="en-US" sz="1839">
                  <a:solidFill>
                    <a:srgbClr val="FFFFFF"/>
                  </a:solidFill>
                  <a:latin typeface="HK Grotesk"/>
                  <a:ea typeface="HK Grotesk"/>
                  <a:cs typeface="HK Grotesk"/>
                  <a:sym typeface="HK Grotesk"/>
                </a:rPr>
                <a:t>    FROM ProductLineGender</a:t>
              </a:r>
            </a:p>
            <a:p>
              <a:pPr marL="0" lvl="0" indent="0" algn="ctr">
                <a:lnSpc>
                  <a:spcPts val="2575"/>
                </a:lnSpc>
              </a:pPr>
              <a:r>
                <a:rPr lang="en-US" sz="1839">
                  <a:solidFill>
                    <a:srgbClr val="FFFFFF"/>
                  </a:solidFill>
                  <a:latin typeface="HK Grotesk"/>
                  <a:ea typeface="HK Grotesk"/>
                  <a:cs typeface="HK Grotesk"/>
                  <a:sym typeface="HK Grotesk"/>
                </a:rPr>
                <a:t>    GROUP BY Gender</a:t>
              </a:r>
            </a:p>
            <a:p>
              <a:pPr marL="0" lvl="0" indent="0" algn="ctr">
                <a:lnSpc>
                  <a:spcPts val="2575"/>
                </a:lnSpc>
              </a:pPr>
              <a:r>
                <a:rPr lang="en-US" sz="1839">
                  <a:solidFill>
                    <a:srgbClr val="FFFFFF"/>
                  </a:solidFill>
                  <a:latin typeface="HK Grotesk"/>
                  <a:ea typeface="HK Grotesk"/>
                  <a:cs typeface="HK Grotesk"/>
                  <a:sym typeface="HK Grotesk"/>
                </a:rPr>
                <a:t>)</a:t>
              </a:r>
            </a:p>
            <a:p>
              <a:pPr marL="0" lvl="0" indent="0" algn="ctr">
                <a:lnSpc>
                  <a:spcPts val="2575"/>
                </a:lnSpc>
              </a:pPr>
              <a:r>
                <a:rPr lang="en-US" sz="1839">
                  <a:solidFill>
                    <a:srgbClr val="FFFFFF"/>
                  </a:solidFill>
                  <a:latin typeface="HK Grotesk"/>
                  <a:ea typeface="HK Grotesk"/>
                  <a:cs typeface="HK Grotesk"/>
                  <a:sym typeface="HK Grotesk"/>
                </a:rPr>
                <a:t>SELECT ProductLineGender.Gender, ProductLineGender.Product_line, ProductLineGender.count</a:t>
              </a:r>
            </a:p>
            <a:p>
              <a:pPr marL="0" lvl="0" indent="0" algn="ctr">
                <a:lnSpc>
                  <a:spcPts val="2575"/>
                </a:lnSpc>
              </a:pPr>
              <a:r>
                <a:rPr lang="en-US" sz="1839">
                  <a:solidFill>
                    <a:srgbClr val="FFFFFF"/>
                  </a:solidFill>
                  <a:latin typeface="HK Grotesk"/>
                  <a:ea typeface="HK Grotesk"/>
                  <a:cs typeface="HK Grotesk"/>
                  <a:sym typeface="HK Grotesk"/>
                </a:rPr>
                <a:t>FROM ProductLineGender</a:t>
              </a:r>
            </a:p>
            <a:p>
              <a:pPr marL="0" lvl="0" indent="0" algn="ctr">
                <a:lnSpc>
                  <a:spcPts val="2575"/>
                </a:lnSpc>
              </a:pPr>
              <a:r>
                <a:rPr lang="en-US" sz="1839">
                  <a:solidFill>
                    <a:srgbClr val="FFFFFF"/>
                  </a:solidFill>
                  <a:latin typeface="HK Grotesk"/>
                  <a:ea typeface="HK Grotesk"/>
                  <a:cs typeface="HK Grotesk"/>
                  <a:sym typeface="HK Grotesk"/>
                </a:rPr>
                <a:t>JOIN MaxCountGender ON ProductLineGender.Gender = MaxCountGender.Gender </a:t>
              </a:r>
            </a:p>
            <a:p>
              <a:pPr marL="0" lvl="0" indent="0" algn="ctr">
                <a:lnSpc>
                  <a:spcPts val="2575"/>
                </a:lnSpc>
              </a:pPr>
              <a:r>
                <a:rPr lang="en-US" sz="1839">
                  <a:solidFill>
                    <a:srgbClr val="FFFFFF"/>
                  </a:solidFill>
                  <a:latin typeface="HK Grotesk"/>
                  <a:ea typeface="HK Grotesk"/>
                  <a:cs typeface="HK Grotesk"/>
                  <a:sym typeface="HK Grotesk"/>
                </a:rPr>
                <a:t>AND ProductLineGender.count = MaxCountGender.MaxCount;</a:t>
              </a:r>
            </a:p>
            <a:p>
              <a:pPr marL="0" lvl="0" indent="0" algn="ctr">
                <a:lnSpc>
                  <a:spcPts val="2575"/>
                </a:lnSpc>
              </a:pPr>
              <a:endParaRPr lang="en-US" sz="1839">
                <a:solidFill>
                  <a:srgbClr val="FFFFFF"/>
                </a:solidFill>
                <a:latin typeface="HK Grotesk"/>
                <a:ea typeface="HK Grotesk"/>
                <a:cs typeface="HK Grotesk"/>
                <a:sym typeface="HK Grotesk"/>
              </a:endParaRPr>
            </a:p>
            <a:p>
              <a:pPr marL="0" lvl="0" indent="0" algn="ctr">
                <a:lnSpc>
                  <a:spcPts val="2575"/>
                </a:lnSpc>
              </a:pPr>
              <a:endParaRPr lang="en-US" sz="1839">
                <a:solidFill>
                  <a:srgbClr val="FFFFFF"/>
                </a:solidFill>
                <a:latin typeface="HK Grotesk"/>
                <a:ea typeface="HK Grotesk"/>
                <a:cs typeface="HK Grotesk"/>
                <a:sym typeface="HK Grotesk"/>
              </a:endParaRPr>
            </a:p>
          </p:txBody>
        </p:sp>
      </p:grpSp>
      <p:sp>
        <p:nvSpPr>
          <p:cNvPr id="9" name="Freeform 9"/>
          <p:cNvSpPr/>
          <p:nvPr/>
        </p:nvSpPr>
        <p:spPr>
          <a:xfrm>
            <a:off x="9185083" y="3840874"/>
            <a:ext cx="8074217" cy="3003088"/>
          </a:xfrm>
          <a:custGeom>
            <a:avLst/>
            <a:gdLst/>
            <a:ahLst/>
            <a:cxnLst/>
            <a:rect l="l" t="t" r="r" b="b"/>
            <a:pathLst>
              <a:path w="8074217" h="3003088">
                <a:moveTo>
                  <a:pt x="0" y="0"/>
                </a:moveTo>
                <a:lnTo>
                  <a:pt x="8074217" y="0"/>
                </a:lnTo>
                <a:lnTo>
                  <a:pt x="8074217" y="3003088"/>
                </a:lnTo>
                <a:lnTo>
                  <a:pt x="0" y="3003088"/>
                </a:lnTo>
                <a:lnTo>
                  <a:pt x="0" y="0"/>
                </a:lnTo>
                <a:close/>
              </a:path>
            </a:pathLst>
          </a:custGeom>
          <a:blipFill>
            <a:blip r:embed="rId4"/>
            <a:stretch>
              <a:fillRect l="-1738" r="-17198"/>
            </a:stretch>
          </a:blipFill>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descr="Gradient Background"/>
          <p:cNvSpPr/>
          <p:nvPr/>
        </p:nvSpPr>
        <p:spPr>
          <a:xfrm rot="5400000">
            <a:off x="2113643" y="-1797918"/>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sp>
        <p:nvSpPr>
          <p:cNvPr id="4" name="AutoShape 4"/>
          <p:cNvSpPr/>
          <p:nvPr/>
        </p:nvSpPr>
        <p:spPr>
          <a:xfrm>
            <a:off x="8873350" y="958662"/>
            <a:ext cx="5312071" cy="7730718"/>
          </a:xfrm>
          <a:prstGeom prst="rect">
            <a:avLst/>
          </a:prstGeom>
          <a:solidFill>
            <a:srgbClr val="031319"/>
          </a:solidFill>
        </p:spPr>
      </p:sp>
      <p:sp>
        <p:nvSpPr>
          <p:cNvPr id="5" name="Freeform 5"/>
          <p:cNvSpPr/>
          <p:nvPr/>
        </p:nvSpPr>
        <p:spPr>
          <a:xfrm>
            <a:off x="8873350" y="1028700"/>
            <a:ext cx="4066146" cy="2803255"/>
          </a:xfrm>
          <a:custGeom>
            <a:avLst/>
            <a:gdLst/>
            <a:ahLst/>
            <a:cxnLst/>
            <a:rect l="l" t="t" r="r" b="b"/>
            <a:pathLst>
              <a:path w="4066146" h="2803255">
                <a:moveTo>
                  <a:pt x="0" y="0"/>
                </a:moveTo>
                <a:lnTo>
                  <a:pt x="4066146" y="0"/>
                </a:lnTo>
                <a:lnTo>
                  <a:pt x="4066146" y="2803255"/>
                </a:lnTo>
                <a:lnTo>
                  <a:pt x="0" y="2803255"/>
                </a:lnTo>
                <a:lnTo>
                  <a:pt x="0" y="0"/>
                </a:lnTo>
                <a:close/>
              </a:path>
            </a:pathLst>
          </a:custGeom>
          <a:blipFill>
            <a:blip r:embed="rId4"/>
            <a:stretch>
              <a:fillRect l="-9383" r="-38486" b="-14875"/>
            </a:stretch>
          </a:blipFill>
        </p:spPr>
      </p:sp>
      <p:sp>
        <p:nvSpPr>
          <p:cNvPr id="6" name="Freeform 6"/>
          <p:cNvSpPr/>
          <p:nvPr/>
        </p:nvSpPr>
        <p:spPr>
          <a:xfrm>
            <a:off x="8873350" y="4057598"/>
            <a:ext cx="5312071" cy="2803255"/>
          </a:xfrm>
          <a:custGeom>
            <a:avLst/>
            <a:gdLst/>
            <a:ahLst/>
            <a:cxnLst/>
            <a:rect l="l" t="t" r="r" b="b"/>
            <a:pathLst>
              <a:path w="5312071" h="2803255">
                <a:moveTo>
                  <a:pt x="0" y="0"/>
                </a:moveTo>
                <a:lnTo>
                  <a:pt x="5312071" y="0"/>
                </a:lnTo>
                <a:lnTo>
                  <a:pt x="5312071" y="2803255"/>
                </a:lnTo>
                <a:lnTo>
                  <a:pt x="0" y="2803255"/>
                </a:lnTo>
                <a:lnTo>
                  <a:pt x="0" y="0"/>
                </a:lnTo>
                <a:close/>
              </a:path>
            </a:pathLst>
          </a:custGeom>
          <a:blipFill>
            <a:blip r:embed="rId5"/>
            <a:stretch>
              <a:fillRect l="-2662" t="-14308" r="-9308"/>
            </a:stretch>
          </a:blipFill>
        </p:spPr>
      </p:sp>
      <p:sp>
        <p:nvSpPr>
          <p:cNvPr id="7" name="Freeform 7"/>
          <p:cNvSpPr/>
          <p:nvPr/>
        </p:nvSpPr>
        <p:spPr>
          <a:xfrm>
            <a:off x="8873350" y="7367951"/>
            <a:ext cx="5312071" cy="1321429"/>
          </a:xfrm>
          <a:custGeom>
            <a:avLst/>
            <a:gdLst/>
            <a:ahLst/>
            <a:cxnLst/>
            <a:rect l="l" t="t" r="r" b="b"/>
            <a:pathLst>
              <a:path w="5312071" h="1321429">
                <a:moveTo>
                  <a:pt x="0" y="0"/>
                </a:moveTo>
                <a:lnTo>
                  <a:pt x="5312071" y="0"/>
                </a:lnTo>
                <a:lnTo>
                  <a:pt x="5312071" y="1321429"/>
                </a:lnTo>
                <a:lnTo>
                  <a:pt x="0" y="1321429"/>
                </a:lnTo>
                <a:lnTo>
                  <a:pt x="0" y="0"/>
                </a:lnTo>
                <a:close/>
              </a:path>
            </a:pathLst>
          </a:custGeom>
          <a:blipFill>
            <a:blip r:embed="rId6"/>
            <a:stretch>
              <a:fillRect l="-1889" t="-12624" r="-1889"/>
            </a:stretch>
          </a:blipFill>
        </p:spPr>
      </p:sp>
      <p:sp>
        <p:nvSpPr>
          <p:cNvPr id="8" name="AutoShape 8"/>
          <p:cNvSpPr/>
          <p:nvPr/>
        </p:nvSpPr>
        <p:spPr>
          <a:xfrm>
            <a:off x="1384300" y="8217148"/>
            <a:ext cx="6013728" cy="0"/>
          </a:xfrm>
          <a:prstGeom prst="line">
            <a:avLst/>
          </a:prstGeom>
          <a:ln w="19050" cap="flat">
            <a:solidFill>
              <a:srgbClr val="F8FAFC"/>
            </a:solidFill>
            <a:prstDash val="solid"/>
            <a:headEnd type="none" w="sm" len="sm"/>
            <a:tailEnd type="none" w="sm" len="sm"/>
          </a:ln>
        </p:spPr>
      </p:sp>
      <p:sp>
        <p:nvSpPr>
          <p:cNvPr id="9" name="TextBox 9"/>
          <p:cNvSpPr txBox="1"/>
          <p:nvPr/>
        </p:nvSpPr>
        <p:spPr>
          <a:xfrm>
            <a:off x="1384300" y="1812130"/>
            <a:ext cx="6770266" cy="8192135"/>
          </a:xfrm>
          <a:prstGeom prst="rect">
            <a:avLst/>
          </a:prstGeom>
        </p:spPr>
        <p:txBody>
          <a:bodyPr lIns="0" tIns="0" rIns="0" bIns="0" rtlCol="0" anchor="t">
            <a:spAutoFit/>
          </a:bodyPr>
          <a:lstStyle/>
          <a:p>
            <a:pPr marL="0" lvl="0" indent="0" algn="l">
              <a:lnSpc>
                <a:spcPts val="2529"/>
              </a:lnSpc>
              <a:spcBef>
                <a:spcPct val="0"/>
              </a:spcBef>
            </a:pPr>
            <a:r>
              <a:rPr lang="en-US" sz="2299" u="none" strike="noStrike">
                <a:solidFill>
                  <a:srgbClr val="FFFFFF"/>
                </a:solidFill>
                <a:latin typeface="HK Grotesk"/>
                <a:ea typeface="HK Grotesk"/>
                <a:cs typeface="HK Grotesk"/>
                <a:sym typeface="HK Grotesk"/>
              </a:rPr>
              <a:t>14.Calculate the average rating for each product line.</a:t>
            </a:r>
          </a:p>
          <a:p>
            <a:pPr marL="0" lvl="0" indent="0" algn="l">
              <a:lnSpc>
                <a:spcPts val="2529"/>
              </a:lnSpc>
              <a:spcBef>
                <a:spcPct val="0"/>
              </a:spcBef>
            </a:pPr>
            <a:endParaRPr lang="en-US" sz="2299" u="none" strike="noStrike">
              <a:solidFill>
                <a:srgbClr val="FFFFFF"/>
              </a:solidFill>
              <a:latin typeface="HK Grotesk"/>
              <a:ea typeface="HK Grotesk"/>
              <a:cs typeface="HK Grotesk"/>
              <a:sym typeface="HK Grotesk"/>
            </a:endParaRPr>
          </a:p>
          <a:p>
            <a:pPr marL="0" lvl="0" indent="0" algn="l">
              <a:lnSpc>
                <a:spcPts val="2529"/>
              </a:lnSpc>
              <a:spcBef>
                <a:spcPct val="0"/>
              </a:spcBef>
            </a:pPr>
            <a:r>
              <a:rPr lang="en-US" sz="2299" u="none" strike="noStrike">
                <a:solidFill>
                  <a:srgbClr val="FFFFFF"/>
                </a:solidFill>
                <a:latin typeface="HK Grotesk"/>
                <a:ea typeface="HK Grotesk"/>
                <a:cs typeface="HK Grotesk"/>
                <a:sym typeface="HK Grotesk"/>
              </a:rPr>
              <a:t>SELECT Product_line, ROUND(AVG(Rating), 2) AS Average_Rating</a:t>
            </a:r>
          </a:p>
          <a:p>
            <a:pPr marL="0" lvl="0" indent="0" algn="l">
              <a:lnSpc>
                <a:spcPts val="2529"/>
              </a:lnSpc>
              <a:spcBef>
                <a:spcPct val="0"/>
              </a:spcBef>
            </a:pPr>
            <a:r>
              <a:rPr lang="en-US" sz="2299" u="none" strike="noStrike">
                <a:solidFill>
                  <a:srgbClr val="FFFFFF"/>
                </a:solidFill>
                <a:latin typeface="HK Grotesk"/>
                <a:ea typeface="HK Grotesk"/>
                <a:cs typeface="HK Grotesk"/>
                <a:sym typeface="HK Grotesk"/>
              </a:rPr>
              <a:t>FROM amazon</a:t>
            </a:r>
          </a:p>
          <a:p>
            <a:pPr marL="0" lvl="0" indent="0" algn="l">
              <a:lnSpc>
                <a:spcPts val="2529"/>
              </a:lnSpc>
              <a:spcBef>
                <a:spcPct val="0"/>
              </a:spcBef>
            </a:pPr>
            <a:r>
              <a:rPr lang="en-US" sz="2299" u="none" strike="noStrike">
                <a:solidFill>
                  <a:srgbClr val="FFFFFF"/>
                </a:solidFill>
                <a:latin typeface="HK Grotesk"/>
                <a:ea typeface="HK Grotesk"/>
                <a:cs typeface="HK Grotesk"/>
                <a:sym typeface="HK Grotesk"/>
              </a:rPr>
              <a:t>GROUP BY Product_line;</a:t>
            </a:r>
          </a:p>
          <a:p>
            <a:pPr marL="0" lvl="0" indent="0" algn="l">
              <a:lnSpc>
                <a:spcPts val="2529"/>
              </a:lnSpc>
              <a:spcBef>
                <a:spcPct val="0"/>
              </a:spcBef>
            </a:pPr>
            <a:endParaRPr lang="en-US" sz="2299" u="none" strike="noStrike">
              <a:solidFill>
                <a:srgbClr val="FFFFFF"/>
              </a:solidFill>
              <a:latin typeface="HK Grotesk"/>
              <a:ea typeface="HK Grotesk"/>
              <a:cs typeface="HK Grotesk"/>
              <a:sym typeface="HK Grotesk"/>
            </a:endParaRPr>
          </a:p>
          <a:p>
            <a:pPr marL="0" lvl="0" indent="0" algn="l">
              <a:lnSpc>
                <a:spcPts val="2529"/>
              </a:lnSpc>
              <a:spcBef>
                <a:spcPct val="0"/>
              </a:spcBef>
            </a:pPr>
            <a:r>
              <a:rPr lang="en-US" sz="2299" u="none" strike="noStrike">
                <a:solidFill>
                  <a:srgbClr val="FFFFFF"/>
                </a:solidFill>
                <a:latin typeface="HK Grotesk"/>
                <a:ea typeface="HK Grotesk"/>
                <a:cs typeface="HK Grotesk"/>
                <a:sym typeface="HK Grotesk"/>
              </a:rPr>
              <a:t>15.Count the sales occurrences for each time of day on every weekday.</a:t>
            </a:r>
          </a:p>
          <a:p>
            <a:pPr marL="0" lvl="0" indent="0" algn="l">
              <a:lnSpc>
                <a:spcPts val="2529"/>
              </a:lnSpc>
              <a:spcBef>
                <a:spcPct val="0"/>
              </a:spcBef>
            </a:pPr>
            <a:endParaRPr lang="en-US" sz="2299" u="none" strike="noStrike">
              <a:solidFill>
                <a:srgbClr val="FFFFFF"/>
              </a:solidFill>
              <a:latin typeface="HK Grotesk"/>
              <a:ea typeface="HK Grotesk"/>
              <a:cs typeface="HK Grotesk"/>
              <a:sym typeface="HK Grotesk"/>
            </a:endParaRPr>
          </a:p>
          <a:p>
            <a:pPr marL="0" lvl="0" indent="0" algn="l">
              <a:lnSpc>
                <a:spcPts val="2529"/>
              </a:lnSpc>
              <a:spcBef>
                <a:spcPct val="0"/>
              </a:spcBef>
            </a:pPr>
            <a:r>
              <a:rPr lang="en-US" sz="2299" u="none" strike="noStrike">
                <a:solidFill>
                  <a:srgbClr val="FFFFFF"/>
                </a:solidFill>
                <a:latin typeface="HK Grotesk"/>
                <a:ea typeface="HK Grotesk"/>
                <a:cs typeface="HK Grotesk"/>
                <a:sym typeface="HK Grotesk"/>
              </a:rPr>
              <a:t>SELECT dayname,timeofday,COUNT(*) AS sales_occurences</a:t>
            </a:r>
          </a:p>
          <a:p>
            <a:pPr marL="0" lvl="0" indent="0" algn="l">
              <a:lnSpc>
                <a:spcPts val="2529"/>
              </a:lnSpc>
              <a:spcBef>
                <a:spcPct val="0"/>
              </a:spcBef>
            </a:pPr>
            <a:r>
              <a:rPr lang="en-US" sz="2299" u="none" strike="noStrike">
                <a:solidFill>
                  <a:srgbClr val="FFFFFF"/>
                </a:solidFill>
                <a:latin typeface="HK Grotesk"/>
                <a:ea typeface="HK Grotesk"/>
                <a:cs typeface="HK Grotesk"/>
                <a:sym typeface="HK Grotesk"/>
              </a:rPr>
              <a:t>FROM amazon</a:t>
            </a:r>
          </a:p>
          <a:p>
            <a:pPr marL="0" lvl="0" indent="0" algn="l">
              <a:lnSpc>
                <a:spcPts val="2529"/>
              </a:lnSpc>
              <a:spcBef>
                <a:spcPct val="0"/>
              </a:spcBef>
            </a:pPr>
            <a:r>
              <a:rPr lang="en-US" sz="2299" u="none" strike="noStrike">
                <a:solidFill>
                  <a:srgbClr val="FFFFFF"/>
                </a:solidFill>
                <a:latin typeface="HK Grotesk"/>
                <a:ea typeface="HK Grotesk"/>
                <a:cs typeface="HK Grotesk"/>
                <a:sym typeface="HK Grotesk"/>
              </a:rPr>
              <a:t>GROUP BY dayname,timeofday</a:t>
            </a:r>
          </a:p>
          <a:p>
            <a:pPr marL="0" lvl="0" indent="0" algn="l">
              <a:lnSpc>
                <a:spcPts val="2529"/>
              </a:lnSpc>
              <a:spcBef>
                <a:spcPct val="0"/>
              </a:spcBef>
            </a:pPr>
            <a:r>
              <a:rPr lang="en-US" sz="2299" u="none" strike="noStrike">
                <a:solidFill>
                  <a:srgbClr val="FFFFFF"/>
                </a:solidFill>
                <a:latin typeface="HK Grotesk"/>
                <a:ea typeface="HK Grotesk"/>
                <a:cs typeface="HK Grotesk"/>
                <a:sym typeface="HK Grotesk"/>
              </a:rPr>
              <a:t>ORDER BY FIELD(dayname,'Monday','Tuesday','Wednesday','Thursday','Friday','Saturday','Sunday'),</a:t>
            </a:r>
          </a:p>
          <a:p>
            <a:pPr marL="0" lvl="0" indent="0" algn="l">
              <a:lnSpc>
                <a:spcPts val="2529"/>
              </a:lnSpc>
              <a:spcBef>
                <a:spcPct val="0"/>
              </a:spcBef>
            </a:pPr>
            <a:r>
              <a:rPr lang="en-US" sz="2299" u="none" strike="noStrike">
                <a:solidFill>
                  <a:srgbClr val="FFFFFF"/>
                </a:solidFill>
                <a:latin typeface="HK Grotesk"/>
                <a:ea typeface="HK Grotesk"/>
                <a:cs typeface="HK Grotesk"/>
                <a:sym typeface="HK Grotesk"/>
              </a:rPr>
              <a:t>FIELD(timeofday,'Morning','Afternoon','Evening');</a:t>
            </a:r>
          </a:p>
          <a:p>
            <a:pPr marL="0" lvl="0" indent="0" algn="l">
              <a:lnSpc>
                <a:spcPts val="2529"/>
              </a:lnSpc>
              <a:spcBef>
                <a:spcPct val="0"/>
              </a:spcBef>
            </a:pPr>
            <a:endParaRPr lang="en-US" sz="2299" u="none" strike="noStrike">
              <a:solidFill>
                <a:srgbClr val="FFFFFF"/>
              </a:solidFill>
              <a:latin typeface="HK Grotesk"/>
              <a:ea typeface="HK Grotesk"/>
              <a:cs typeface="HK Grotesk"/>
              <a:sym typeface="HK Grotesk"/>
            </a:endParaRPr>
          </a:p>
          <a:p>
            <a:pPr marL="0" lvl="0" indent="0" algn="l">
              <a:lnSpc>
                <a:spcPts val="2529"/>
              </a:lnSpc>
              <a:spcBef>
                <a:spcPct val="0"/>
              </a:spcBef>
            </a:pPr>
            <a:r>
              <a:rPr lang="en-US" sz="2299" u="none" strike="noStrike">
                <a:solidFill>
                  <a:srgbClr val="FFFFFF"/>
                </a:solidFill>
                <a:latin typeface="HK Grotesk"/>
                <a:ea typeface="HK Grotesk"/>
                <a:cs typeface="HK Grotesk"/>
                <a:sym typeface="HK Grotesk"/>
              </a:rPr>
              <a:t>16.Identify the customer type contributing the highest revenue.</a:t>
            </a:r>
          </a:p>
          <a:p>
            <a:pPr marL="0" lvl="0" indent="0" algn="l">
              <a:lnSpc>
                <a:spcPts val="2529"/>
              </a:lnSpc>
              <a:spcBef>
                <a:spcPct val="0"/>
              </a:spcBef>
            </a:pPr>
            <a:endParaRPr lang="en-US" sz="2299" u="none" strike="noStrike">
              <a:solidFill>
                <a:srgbClr val="FFFFFF"/>
              </a:solidFill>
              <a:latin typeface="HK Grotesk"/>
              <a:ea typeface="HK Grotesk"/>
              <a:cs typeface="HK Grotesk"/>
              <a:sym typeface="HK Grotesk"/>
            </a:endParaRPr>
          </a:p>
          <a:p>
            <a:pPr marL="0" lvl="0" indent="0" algn="l">
              <a:lnSpc>
                <a:spcPts val="2529"/>
              </a:lnSpc>
              <a:spcBef>
                <a:spcPct val="0"/>
              </a:spcBef>
            </a:pPr>
            <a:r>
              <a:rPr lang="en-US" sz="2299" u="none" strike="noStrike">
                <a:solidFill>
                  <a:srgbClr val="FFFFFF"/>
                </a:solidFill>
                <a:latin typeface="HK Grotesk"/>
                <a:ea typeface="HK Grotesk"/>
                <a:cs typeface="HK Grotesk"/>
                <a:sym typeface="HK Grotesk"/>
              </a:rPr>
              <a:t>SELECT Customer,SUM(Total) AS total_revenue</a:t>
            </a:r>
          </a:p>
          <a:p>
            <a:pPr marL="0" lvl="0" indent="0" algn="l">
              <a:lnSpc>
                <a:spcPts val="2529"/>
              </a:lnSpc>
              <a:spcBef>
                <a:spcPct val="0"/>
              </a:spcBef>
            </a:pPr>
            <a:r>
              <a:rPr lang="en-US" sz="2299" u="none" strike="noStrike">
                <a:solidFill>
                  <a:srgbClr val="FFFFFF"/>
                </a:solidFill>
                <a:latin typeface="HK Grotesk"/>
                <a:ea typeface="HK Grotesk"/>
                <a:cs typeface="HK Grotesk"/>
                <a:sym typeface="HK Grotesk"/>
              </a:rPr>
              <a:t>FROM amazon</a:t>
            </a:r>
          </a:p>
          <a:p>
            <a:pPr marL="0" lvl="0" indent="0" algn="l">
              <a:lnSpc>
                <a:spcPts val="2529"/>
              </a:lnSpc>
              <a:spcBef>
                <a:spcPct val="0"/>
              </a:spcBef>
            </a:pPr>
            <a:r>
              <a:rPr lang="en-US" sz="2299" u="none" strike="noStrike">
                <a:solidFill>
                  <a:srgbClr val="FFFFFF"/>
                </a:solidFill>
                <a:latin typeface="HK Grotesk"/>
                <a:ea typeface="HK Grotesk"/>
                <a:cs typeface="HK Grotesk"/>
                <a:sym typeface="HK Grotesk"/>
              </a:rPr>
              <a:t>GROUP BY Customer</a:t>
            </a:r>
          </a:p>
          <a:p>
            <a:pPr marL="0" lvl="0" indent="0" algn="l">
              <a:lnSpc>
                <a:spcPts val="2529"/>
              </a:lnSpc>
              <a:spcBef>
                <a:spcPct val="0"/>
              </a:spcBef>
            </a:pPr>
            <a:r>
              <a:rPr lang="en-US" sz="2299" u="none" strike="noStrike">
                <a:solidFill>
                  <a:srgbClr val="FFFFFF"/>
                </a:solidFill>
                <a:latin typeface="HK Grotesk"/>
                <a:ea typeface="HK Grotesk"/>
                <a:cs typeface="HK Grotesk"/>
                <a:sym typeface="HK Grotesk"/>
              </a:rPr>
              <a:t>ORDER BY total_revenue DESC LIMIT 1;</a:t>
            </a:r>
          </a:p>
        </p:txBody>
      </p:sp>
      <p:sp>
        <p:nvSpPr>
          <p:cNvPr id="10" name="TextBox 10"/>
          <p:cNvSpPr txBox="1"/>
          <p:nvPr/>
        </p:nvSpPr>
        <p:spPr>
          <a:xfrm>
            <a:off x="1384300" y="553850"/>
            <a:ext cx="6431166" cy="1047749"/>
          </a:xfrm>
          <a:prstGeom prst="rect">
            <a:avLst/>
          </a:prstGeom>
        </p:spPr>
        <p:txBody>
          <a:bodyPr lIns="0" tIns="0" rIns="0" bIns="0" rtlCol="0" anchor="t">
            <a:spAutoFit/>
          </a:bodyPr>
          <a:lstStyle/>
          <a:p>
            <a:pPr marL="0" lvl="0" indent="0" algn="l">
              <a:lnSpc>
                <a:spcPts val="7649"/>
              </a:lnSpc>
              <a:spcBef>
                <a:spcPct val="0"/>
              </a:spcBef>
            </a:pPr>
            <a:r>
              <a:rPr lang="en-US" sz="8499" b="1" u="none" strike="noStrike">
                <a:solidFill>
                  <a:srgbClr val="FFFFFF"/>
                </a:solidFill>
                <a:latin typeface="Glacial Indifference Bold"/>
                <a:ea typeface="Glacial Indifference Bold"/>
                <a:cs typeface="Glacial Indifference Bold"/>
                <a:sym typeface="Glacial Indifference Bold"/>
              </a:rPr>
              <a:t>ANALYSIS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descr="Gradient Background"/>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sp>
        <p:nvSpPr>
          <p:cNvPr id="4" name="AutoShape 4"/>
          <p:cNvSpPr/>
          <p:nvPr/>
        </p:nvSpPr>
        <p:spPr>
          <a:xfrm>
            <a:off x="9144000" y="1528715"/>
            <a:ext cx="8074217" cy="7998230"/>
          </a:xfrm>
          <a:prstGeom prst="rect">
            <a:avLst/>
          </a:prstGeom>
          <a:solidFill>
            <a:srgbClr val="031319"/>
          </a:solidFill>
        </p:spPr>
      </p:sp>
      <p:grpSp>
        <p:nvGrpSpPr>
          <p:cNvPr id="5" name="Group 5"/>
          <p:cNvGrpSpPr/>
          <p:nvPr/>
        </p:nvGrpSpPr>
        <p:grpSpPr>
          <a:xfrm>
            <a:off x="844423" y="-361509"/>
            <a:ext cx="7664258" cy="10840954"/>
            <a:chOff x="0" y="0"/>
            <a:chExt cx="10219011" cy="14454605"/>
          </a:xfrm>
        </p:grpSpPr>
        <p:sp>
          <p:nvSpPr>
            <p:cNvPr id="6" name="AutoShape 6"/>
            <p:cNvSpPr/>
            <p:nvPr/>
          </p:nvSpPr>
          <p:spPr>
            <a:xfrm>
              <a:off x="0" y="0"/>
              <a:ext cx="10219011" cy="14454605"/>
            </a:xfrm>
            <a:prstGeom prst="rect">
              <a:avLst/>
            </a:prstGeom>
            <a:solidFill>
              <a:srgbClr val="031319"/>
            </a:solidFill>
          </p:spPr>
        </p:sp>
        <p:sp>
          <p:nvSpPr>
            <p:cNvPr id="7" name="TextBox 7"/>
            <p:cNvSpPr txBox="1"/>
            <p:nvPr/>
          </p:nvSpPr>
          <p:spPr>
            <a:xfrm>
              <a:off x="576036" y="662209"/>
              <a:ext cx="9066939" cy="1663379"/>
            </a:xfrm>
            <a:prstGeom prst="rect">
              <a:avLst/>
            </a:prstGeom>
          </p:spPr>
          <p:txBody>
            <a:bodyPr lIns="0" tIns="0" rIns="0" bIns="0" rtlCol="0" anchor="t">
              <a:spAutoFit/>
            </a:bodyPr>
            <a:lstStyle/>
            <a:p>
              <a:pPr marL="0" lvl="0" indent="0" algn="ctr">
                <a:lnSpc>
                  <a:spcPts val="9457"/>
                </a:lnSpc>
              </a:pPr>
              <a:r>
                <a:rPr lang="en-US" sz="8520" b="1">
                  <a:solidFill>
                    <a:srgbClr val="FFFFFF"/>
                  </a:solidFill>
                  <a:latin typeface="Glacial Indifference Bold"/>
                  <a:ea typeface="Glacial Indifference Bold"/>
                  <a:cs typeface="Glacial Indifference Bold"/>
                  <a:sym typeface="Glacial Indifference Bold"/>
                </a:rPr>
                <a:t>ANALYSIS</a:t>
              </a:r>
            </a:p>
          </p:txBody>
        </p:sp>
        <p:sp>
          <p:nvSpPr>
            <p:cNvPr id="8" name="TextBox 8"/>
            <p:cNvSpPr txBox="1"/>
            <p:nvPr/>
          </p:nvSpPr>
          <p:spPr>
            <a:xfrm>
              <a:off x="576036" y="2708906"/>
              <a:ext cx="9066939" cy="11150165"/>
            </a:xfrm>
            <a:prstGeom prst="rect">
              <a:avLst/>
            </a:prstGeom>
          </p:spPr>
          <p:txBody>
            <a:bodyPr lIns="0" tIns="0" rIns="0" bIns="0" rtlCol="0" anchor="t">
              <a:spAutoFit/>
            </a:bodyPr>
            <a:lstStyle/>
            <a:p>
              <a:pPr marL="0" lvl="0" indent="0" algn="ctr">
                <a:lnSpc>
                  <a:spcPts val="3036"/>
                </a:lnSpc>
              </a:pPr>
              <a:r>
                <a:rPr lang="en-US" sz="2169">
                  <a:solidFill>
                    <a:srgbClr val="FFFFFF"/>
                  </a:solidFill>
                  <a:latin typeface="HK Grotesk"/>
                  <a:ea typeface="HK Grotesk"/>
                  <a:cs typeface="HK Grotesk"/>
                  <a:sym typeface="HK Grotesk"/>
                </a:rPr>
                <a:t>17.Determine the city with the highest VAT percentage.</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SELECT City,SUM(Tax_5_percent) AS VAT_percentage</a:t>
              </a:r>
            </a:p>
            <a:p>
              <a:pPr marL="0" lvl="0" indent="0" algn="ctr">
                <a:lnSpc>
                  <a:spcPts val="3036"/>
                </a:lnSpc>
              </a:pPr>
              <a:r>
                <a:rPr lang="en-US" sz="2169">
                  <a:solidFill>
                    <a:srgbClr val="FFFFFF"/>
                  </a:solidFill>
                  <a:latin typeface="HK Grotesk"/>
                  <a:ea typeface="HK Grotesk"/>
                  <a:cs typeface="HK Grotesk"/>
                  <a:sym typeface="HK Grotesk"/>
                </a:rPr>
                <a:t>FROM amazon</a:t>
              </a:r>
            </a:p>
            <a:p>
              <a:pPr marL="0" lvl="0" indent="0" algn="ctr">
                <a:lnSpc>
                  <a:spcPts val="3036"/>
                </a:lnSpc>
              </a:pPr>
              <a:r>
                <a:rPr lang="en-US" sz="2169">
                  <a:solidFill>
                    <a:srgbClr val="FFFFFF"/>
                  </a:solidFill>
                  <a:latin typeface="HK Grotesk"/>
                  <a:ea typeface="HK Grotesk"/>
                  <a:cs typeface="HK Grotesk"/>
                  <a:sym typeface="HK Grotesk"/>
                </a:rPr>
                <a:t>GROUP BY City</a:t>
              </a:r>
            </a:p>
            <a:p>
              <a:pPr marL="0" lvl="0" indent="0" algn="ctr">
                <a:lnSpc>
                  <a:spcPts val="3036"/>
                </a:lnSpc>
              </a:pPr>
              <a:r>
                <a:rPr lang="en-US" sz="2169">
                  <a:solidFill>
                    <a:srgbClr val="FFFFFF"/>
                  </a:solidFill>
                  <a:latin typeface="HK Grotesk"/>
                  <a:ea typeface="HK Grotesk"/>
                  <a:cs typeface="HK Grotesk"/>
                  <a:sym typeface="HK Grotesk"/>
                </a:rPr>
                <a:t>ORDER BY VAT_percentage DESC LIMIT 1;</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18.Identify the customer type with the highest VAT payments.</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SELECT Customer,SUM(Tax_5_percent) AS VAT_payments</a:t>
              </a:r>
            </a:p>
            <a:p>
              <a:pPr marL="0" lvl="0" indent="0" algn="ctr">
                <a:lnSpc>
                  <a:spcPts val="3036"/>
                </a:lnSpc>
              </a:pPr>
              <a:r>
                <a:rPr lang="en-US" sz="2169">
                  <a:solidFill>
                    <a:srgbClr val="FFFFFF"/>
                  </a:solidFill>
                  <a:latin typeface="HK Grotesk"/>
                  <a:ea typeface="HK Grotesk"/>
                  <a:cs typeface="HK Grotesk"/>
                  <a:sym typeface="HK Grotesk"/>
                </a:rPr>
                <a:t>FROM amazon</a:t>
              </a:r>
            </a:p>
            <a:p>
              <a:pPr marL="0" lvl="0" indent="0" algn="ctr">
                <a:lnSpc>
                  <a:spcPts val="3036"/>
                </a:lnSpc>
              </a:pPr>
              <a:r>
                <a:rPr lang="en-US" sz="2169">
                  <a:solidFill>
                    <a:srgbClr val="FFFFFF"/>
                  </a:solidFill>
                  <a:latin typeface="HK Grotesk"/>
                  <a:ea typeface="HK Grotesk"/>
                  <a:cs typeface="HK Grotesk"/>
                  <a:sym typeface="HK Grotesk"/>
                </a:rPr>
                <a:t>GROUP BY Customer </a:t>
              </a:r>
            </a:p>
            <a:p>
              <a:pPr marL="0" lvl="0" indent="0" algn="ctr">
                <a:lnSpc>
                  <a:spcPts val="3036"/>
                </a:lnSpc>
              </a:pPr>
              <a:r>
                <a:rPr lang="en-US" sz="2169">
                  <a:solidFill>
                    <a:srgbClr val="FFFFFF"/>
                  </a:solidFill>
                  <a:latin typeface="HK Grotesk"/>
                  <a:ea typeface="HK Grotesk"/>
                  <a:cs typeface="HK Grotesk"/>
                  <a:sym typeface="HK Grotesk"/>
                </a:rPr>
                <a:t>ORDER BY VAT_payments DESC LIMIT 1;</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19.What is the count of distinct customer types in the dataset?</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SELECT COUNT(DISTINCT Customer) AS count_of_customer_types</a:t>
              </a:r>
            </a:p>
            <a:p>
              <a:pPr marL="0" lvl="0" indent="0" algn="ctr">
                <a:lnSpc>
                  <a:spcPts val="3036"/>
                </a:lnSpc>
              </a:pPr>
              <a:r>
                <a:rPr lang="en-US" sz="2169">
                  <a:solidFill>
                    <a:srgbClr val="FFFFFF"/>
                  </a:solidFill>
                  <a:latin typeface="HK Grotesk"/>
                  <a:ea typeface="HK Grotesk"/>
                  <a:cs typeface="HK Grotesk"/>
                  <a:sym typeface="HK Grotesk"/>
                </a:rPr>
                <a:t>FROM amazon;</a:t>
              </a:r>
            </a:p>
          </p:txBody>
        </p:sp>
      </p:grpSp>
      <p:sp>
        <p:nvSpPr>
          <p:cNvPr id="9" name="Freeform 9"/>
          <p:cNvSpPr/>
          <p:nvPr/>
        </p:nvSpPr>
        <p:spPr>
          <a:xfrm>
            <a:off x="9189864" y="1528715"/>
            <a:ext cx="8069436" cy="2212096"/>
          </a:xfrm>
          <a:custGeom>
            <a:avLst/>
            <a:gdLst/>
            <a:ahLst/>
            <a:cxnLst/>
            <a:rect l="l" t="t" r="r" b="b"/>
            <a:pathLst>
              <a:path w="8069436" h="2212096">
                <a:moveTo>
                  <a:pt x="0" y="0"/>
                </a:moveTo>
                <a:lnTo>
                  <a:pt x="8069436" y="0"/>
                </a:lnTo>
                <a:lnTo>
                  <a:pt x="8069436" y="2212096"/>
                </a:lnTo>
                <a:lnTo>
                  <a:pt x="0" y="2212096"/>
                </a:lnTo>
                <a:lnTo>
                  <a:pt x="0" y="0"/>
                </a:lnTo>
                <a:close/>
              </a:path>
            </a:pathLst>
          </a:custGeom>
          <a:blipFill>
            <a:blip r:embed="rId4"/>
            <a:stretch>
              <a:fillRect r="-12748"/>
            </a:stretch>
          </a:blipFill>
        </p:spPr>
      </p:sp>
      <p:sp>
        <p:nvSpPr>
          <p:cNvPr id="10" name="Freeform 10"/>
          <p:cNvSpPr/>
          <p:nvPr/>
        </p:nvSpPr>
        <p:spPr>
          <a:xfrm>
            <a:off x="9144000" y="4209588"/>
            <a:ext cx="8115300" cy="2636483"/>
          </a:xfrm>
          <a:custGeom>
            <a:avLst/>
            <a:gdLst/>
            <a:ahLst/>
            <a:cxnLst/>
            <a:rect l="l" t="t" r="r" b="b"/>
            <a:pathLst>
              <a:path w="8115300" h="2636483">
                <a:moveTo>
                  <a:pt x="0" y="0"/>
                </a:moveTo>
                <a:lnTo>
                  <a:pt x="8115300" y="0"/>
                </a:lnTo>
                <a:lnTo>
                  <a:pt x="8115300" y="2636483"/>
                </a:lnTo>
                <a:lnTo>
                  <a:pt x="0" y="2636483"/>
                </a:lnTo>
                <a:lnTo>
                  <a:pt x="0" y="0"/>
                </a:lnTo>
                <a:close/>
              </a:path>
            </a:pathLst>
          </a:custGeom>
          <a:blipFill>
            <a:blip r:embed="rId5"/>
            <a:stretch>
              <a:fillRect t="-16553" r="-11792" b="-22465"/>
            </a:stretch>
          </a:blipFill>
        </p:spPr>
      </p:sp>
      <p:sp>
        <p:nvSpPr>
          <p:cNvPr id="11" name="Freeform 11"/>
          <p:cNvSpPr/>
          <p:nvPr/>
        </p:nvSpPr>
        <p:spPr>
          <a:xfrm>
            <a:off x="9144000" y="7312796"/>
            <a:ext cx="8115300" cy="2214148"/>
          </a:xfrm>
          <a:custGeom>
            <a:avLst/>
            <a:gdLst/>
            <a:ahLst/>
            <a:cxnLst/>
            <a:rect l="l" t="t" r="r" b="b"/>
            <a:pathLst>
              <a:path w="8115300" h="2214148">
                <a:moveTo>
                  <a:pt x="0" y="0"/>
                </a:moveTo>
                <a:lnTo>
                  <a:pt x="8115300" y="0"/>
                </a:lnTo>
                <a:lnTo>
                  <a:pt x="8115300" y="2214148"/>
                </a:lnTo>
                <a:lnTo>
                  <a:pt x="0" y="2214148"/>
                </a:lnTo>
                <a:lnTo>
                  <a:pt x="0" y="0"/>
                </a:lnTo>
                <a:close/>
              </a:path>
            </a:pathLst>
          </a:custGeom>
          <a:blipFill>
            <a:blip r:embed="rId6"/>
            <a:stretch>
              <a:fillRect r="-9977" b="-23469"/>
            </a:stretch>
          </a:blipFill>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descr="Gradient Background"/>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grpSp>
        <p:nvGrpSpPr>
          <p:cNvPr id="4" name="Group 4"/>
          <p:cNvGrpSpPr/>
          <p:nvPr/>
        </p:nvGrpSpPr>
        <p:grpSpPr>
          <a:xfrm>
            <a:off x="844423" y="-171009"/>
            <a:ext cx="7664258" cy="10459954"/>
            <a:chOff x="0" y="0"/>
            <a:chExt cx="10219011" cy="13946605"/>
          </a:xfrm>
        </p:grpSpPr>
        <p:sp>
          <p:nvSpPr>
            <p:cNvPr id="5" name="AutoShape 5"/>
            <p:cNvSpPr/>
            <p:nvPr/>
          </p:nvSpPr>
          <p:spPr>
            <a:xfrm>
              <a:off x="0" y="0"/>
              <a:ext cx="10219011" cy="13946605"/>
            </a:xfrm>
            <a:prstGeom prst="rect">
              <a:avLst/>
            </a:prstGeom>
            <a:solidFill>
              <a:srgbClr val="031319"/>
            </a:solidFill>
          </p:spPr>
        </p:sp>
        <p:sp>
          <p:nvSpPr>
            <p:cNvPr id="6" name="TextBox 6"/>
            <p:cNvSpPr txBox="1"/>
            <p:nvPr/>
          </p:nvSpPr>
          <p:spPr>
            <a:xfrm>
              <a:off x="576036" y="662209"/>
              <a:ext cx="9066939" cy="1663379"/>
            </a:xfrm>
            <a:prstGeom prst="rect">
              <a:avLst/>
            </a:prstGeom>
          </p:spPr>
          <p:txBody>
            <a:bodyPr lIns="0" tIns="0" rIns="0" bIns="0" rtlCol="0" anchor="t">
              <a:spAutoFit/>
            </a:bodyPr>
            <a:lstStyle/>
            <a:p>
              <a:pPr marL="0" lvl="0" indent="0" algn="ctr">
                <a:lnSpc>
                  <a:spcPts val="9457"/>
                </a:lnSpc>
              </a:pPr>
              <a:r>
                <a:rPr lang="en-US" sz="8520" b="1">
                  <a:solidFill>
                    <a:srgbClr val="FFFFFF"/>
                  </a:solidFill>
                  <a:latin typeface="Glacial Indifference Bold"/>
                  <a:ea typeface="Glacial Indifference Bold"/>
                  <a:cs typeface="Glacial Indifference Bold"/>
                  <a:sym typeface="Glacial Indifference Bold"/>
                </a:rPr>
                <a:t>ANALYSIS</a:t>
              </a:r>
            </a:p>
          </p:txBody>
        </p:sp>
        <p:sp>
          <p:nvSpPr>
            <p:cNvPr id="7" name="TextBox 7"/>
            <p:cNvSpPr txBox="1"/>
            <p:nvPr/>
          </p:nvSpPr>
          <p:spPr>
            <a:xfrm>
              <a:off x="576036" y="2708906"/>
              <a:ext cx="9066939" cy="10642165"/>
            </a:xfrm>
            <a:prstGeom prst="rect">
              <a:avLst/>
            </a:prstGeom>
          </p:spPr>
          <p:txBody>
            <a:bodyPr lIns="0" tIns="0" rIns="0" bIns="0" rtlCol="0" anchor="t">
              <a:spAutoFit/>
            </a:bodyPr>
            <a:lstStyle/>
            <a:p>
              <a:pPr marL="0" lvl="0" indent="0" algn="ctr">
                <a:lnSpc>
                  <a:spcPts val="3036"/>
                </a:lnSpc>
              </a:pPr>
              <a:r>
                <a:rPr lang="en-US" sz="2169">
                  <a:solidFill>
                    <a:srgbClr val="FFFFFF"/>
                  </a:solidFill>
                  <a:latin typeface="HK Grotesk"/>
                  <a:ea typeface="HK Grotesk"/>
                  <a:cs typeface="HK Grotesk"/>
                  <a:sym typeface="HK Grotesk"/>
                </a:rPr>
                <a:t>20.What is the count of distinct payment methods in the dataset?</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SELECT COUNT(DISTINCT Payment) AS count_of_payment_methods</a:t>
              </a:r>
            </a:p>
            <a:p>
              <a:pPr marL="0" lvl="0" indent="0" algn="ctr">
                <a:lnSpc>
                  <a:spcPts val="3036"/>
                </a:lnSpc>
              </a:pPr>
              <a:r>
                <a:rPr lang="en-US" sz="2169">
                  <a:solidFill>
                    <a:srgbClr val="FFFFFF"/>
                  </a:solidFill>
                  <a:latin typeface="HK Grotesk"/>
                  <a:ea typeface="HK Grotesk"/>
                  <a:cs typeface="HK Grotesk"/>
                  <a:sym typeface="HK Grotesk"/>
                </a:rPr>
                <a:t>FROM amazon;</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21.Which customer type occurs most frequently?</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SELECT Customer,COUNT(Invoice_ID) AS transactions</a:t>
              </a:r>
            </a:p>
            <a:p>
              <a:pPr marL="0" lvl="0" indent="0" algn="ctr">
                <a:lnSpc>
                  <a:spcPts val="3036"/>
                </a:lnSpc>
              </a:pPr>
              <a:r>
                <a:rPr lang="en-US" sz="2169">
                  <a:solidFill>
                    <a:srgbClr val="FFFFFF"/>
                  </a:solidFill>
                  <a:latin typeface="HK Grotesk"/>
                  <a:ea typeface="HK Grotesk"/>
                  <a:cs typeface="HK Grotesk"/>
                  <a:sym typeface="HK Grotesk"/>
                </a:rPr>
                <a:t>FROM amazon</a:t>
              </a:r>
            </a:p>
            <a:p>
              <a:pPr marL="0" lvl="0" indent="0" algn="ctr">
                <a:lnSpc>
                  <a:spcPts val="3036"/>
                </a:lnSpc>
              </a:pPr>
              <a:r>
                <a:rPr lang="en-US" sz="2169">
                  <a:solidFill>
                    <a:srgbClr val="FFFFFF"/>
                  </a:solidFill>
                  <a:latin typeface="HK Grotesk"/>
                  <a:ea typeface="HK Grotesk"/>
                  <a:cs typeface="HK Grotesk"/>
                  <a:sym typeface="HK Grotesk"/>
                </a:rPr>
                <a:t>GROUP BY Customer </a:t>
              </a:r>
            </a:p>
            <a:p>
              <a:pPr marL="0" lvl="0" indent="0" algn="ctr">
                <a:lnSpc>
                  <a:spcPts val="3036"/>
                </a:lnSpc>
              </a:pPr>
              <a:r>
                <a:rPr lang="en-US" sz="2169">
                  <a:solidFill>
                    <a:srgbClr val="FFFFFF"/>
                  </a:solidFill>
                  <a:latin typeface="HK Grotesk"/>
                  <a:ea typeface="HK Grotesk"/>
                  <a:cs typeface="HK Grotesk"/>
                  <a:sym typeface="HK Grotesk"/>
                </a:rPr>
                <a:t>ORDER BY transactions DESC LIMIT 1;</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22.Identify the customer type with the highest purchase frequency.</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SELECT Customer,COUNT(Quantity) AS purchase</a:t>
              </a:r>
            </a:p>
            <a:p>
              <a:pPr marL="0" lvl="0" indent="0" algn="ctr">
                <a:lnSpc>
                  <a:spcPts val="3036"/>
                </a:lnSpc>
              </a:pPr>
              <a:r>
                <a:rPr lang="en-US" sz="2169">
                  <a:solidFill>
                    <a:srgbClr val="FFFFFF"/>
                  </a:solidFill>
                  <a:latin typeface="HK Grotesk"/>
                  <a:ea typeface="HK Grotesk"/>
                  <a:cs typeface="HK Grotesk"/>
                  <a:sym typeface="HK Grotesk"/>
                </a:rPr>
                <a:t>FROM amazon</a:t>
              </a:r>
            </a:p>
            <a:p>
              <a:pPr marL="0" lvl="0" indent="0" algn="ctr">
                <a:lnSpc>
                  <a:spcPts val="3036"/>
                </a:lnSpc>
              </a:pPr>
              <a:r>
                <a:rPr lang="en-US" sz="2169">
                  <a:solidFill>
                    <a:srgbClr val="FFFFFF"/>
                  </a:solidFill>
                  <a:latin typeface="HK Grotesk"/>
                  <a:ea typeface="HK Grotesk"/>
                  <a:cs typeface="HK Grotesk"/>
                  <a:sym typeface="HK Grotesk"/>
                </a:rPr>
                <a:t>GROUP BY Customer </a:t>
              </a:r>
            </a:p>
            <a:p>
              <a:pPr marL="0" lvl="0" indent="0" algn="ctr">
                <a:lnSpc>
                  <a:spcPts val="3036"/>
                </a:lnSpc>
              </a:pPr>
              <a:r>
                <a:rPr lang="en-US" sz="2169">
                  <a:solidFill>
                    <a:srgbClr val="FFFFFF"/>
                  </a:solidFill>
                  <a:latin typeface="HK Grotesk"/>
                  <a:ea typeface="HK Grotesk"/>
                  <a:cs typeface="HK Grotesk"/>
                  <a:sym typeface="HK Grotesk"/>
                </a:rPr>
                <a:t>ORDER BY purchase DESC LIMIT 1;</a:t>
              </a:r>
            </a:p>
          </p:txBody>
        </p:sp>
      </p:grpSp>
      <p:sp>
        <p:nvSpPr>
          <p:cNvPr id="8" name="Freeform 8"/>
          <p:cNvSpPr/>
          <p:nvPr/>
        </p:nvSpPr>
        <p:spPr>
          <a:xfrm>
            <a:off x="9144000" y="1559888"/>
            <a:ext cx="8115300" cy="2258433"/>
          </a:xfrm>
          <a:custGeom>
            <a:avLst/>
            <a:gdLst/>
            <a:ahLst/>
            <a:cxnLst/>
            <a:rect l="l" t="t" r="r" b="b"/>
            <a:pathLst>
              <a:path w="8115300" h="2258433">
                <a:moveTo>
                  <a:pt x="0" y="0"/>
                </a:moveTo>
                <a:lnTo>
                  <a:pt x="8115300" y="0"/>
                </a:lnTo>
                <a:lnTo>
                  <a:pt x="8115300" y="2258434"/>
                </a:lnTo>
                <a:lnTo>
                  <a:pt x="0" y="2258434"/>
                </a:lnTo>
                <a:lnTo>
                  <a:pt x="0" y="0"/>
                </a:lnTo>
                <a:close/>
              </a:path>
            </a:pathLst>
          </a:custGeom>
          <a:blipFill>
            <a:blip r:embed="rId4"/>
            <a:stretch>
              <a:fillRect t="-38648" r="-9780" b="-23465"/>
            </a:stretch>
          </a:blipFill>
        </p:spPr>
      </p:sp>
      <p:sp>
        <p:nvSpPr>
          <p:cNvPr id="9" name="Freeform 9"/>
          <p:cNvSpPr/>
          <p:nvPr/>
        </p:nvSpPr>
        <p:spPr>
          <a:xfrm>
            <a:off x="9144000" y="4123769"/>
            <a:ext cx="8115300" cy="2814536"/>
          </a:xfrm>
          <a:custGeom>
            <a:avLst/>
            <a:gdLst/>
            <a:ahLst/>
            <a:cxnLst/>
            <a:rect l="l" t="t" r="r" b="b"/>
            <a:pathLst>
              <a:path w="8115300" h="2814536">
                <a:moveTo>
                  <a:pt x="0" y="0"/>
                </a:moveTo>
                <a:lnTo>
                  <a:pt x="8115300" y="0"/>
                </a:lnTo>
                <a:lnTo>
                  <a:pt x="8115300" y="2814536"/>
                </a:lnTo>
                <a:lnTo>
                  <a:pt x="0" y="2814536"/>
                </a:lnTo>
                <a:lnTo>
                  <a:pt x="0" y="0"/>
                </a:lnTo>
                <a:close/>
              </a:path>
            </a:pathLst>
          </a:custGeom>
          <a:blipFill>
            <a:blip r:embed="rId5"/>
            <a:stretch>
              <a:fillRect r="-10696"/>
            </a:stretch>
          </a:blipFill>
        </p:spPr>
      </p:sp>
      <p:sp>
        <p:nvSpPr>
          <p:cNvPr id="10" name="Freeform 10"/>
          <p:cNvSpPr/>
          <p:nvPr/>
        </p:nvSpPr>
        <p:spPr>
          <a:xfrm>
            <a:off x="9144000" y="7243105"/>
            <a:ext cx="8115300" cy="2394627"/>
          </a:xfrm>
          <a:custGeom>
            <a:avLst/>
            <a:gdLst/>
            <a:ahLst/>
            <a:cxnLst/>
            <a:rect l="l" t="t" r="r" b="b"/>
            <a:pathLst>
              <a:path w="8115300" h="2394627">
                <a:moveTo>
                  <a:pt x="0" y="0"/>
                </a:moveTo>
                <a:lnTo>
                  <a:pt x="8115300" y="0"/>
                </a:lnTo>
                <a:lnTo>
                  <a:pt x="8115300" y="2394627"/>
                </a:lnTo>
                <a:lnTo>
                  <a:pt x="0" y="2394627"/>
                </a:lnTo>
                <a:lnTo>
                  <a:pt x="0" y="0"/>
                </a:lnTo>
                <a:close/>
              </a:path>
            </a:pathLst>
          </a:custGeom>
          <a:blipFill>
            <a:blip r:embed="rId6"/>
            <a:stretch>
              <a:fillRect r="-10371" b="-31243"/>
            </a:stretch>
          </a:blipFill>
        </p:spPr>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descr="Gradient Background"/>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grpSp>
        <p:nvGrpSpPr>
          <p:cNvPr id="4" name="Group 4"/>
          <p:cNvGrpSpPr/>
          <p:nvPr/>
        </p:nvGrpSpPr>
        <p:grpSpPr>
          <a:xfrm>
            <a:off x="844423" y="-552009"/>
            <a:ext cx="7664258" cy="11221954"/>
            <a:chOff x="0" y="0"/>
            <a:chExt cx="10219011" cy="14962605"/>
          </a:xfrm>
        </p:grpSpPr>
        <p:sp>
          <p:nvSpPr>
            <p:cNvPr id="5" name="AutoShape 5"/>
            <p:cNvSpPr/>
            <p:nvPr/>
          </p:nvSpPr>
          <p:spPr>
            <a:xfrm>
              <a:off x="0" y="0"/>
              <a:ext cx="10219011" cy="14962605"/>
            </a:xfrm>
            <a:prstGeom prst="rect">
              <a:avLst/>
            </a:prstGeom>
            <a:solidFill>
              <a:srgbClr val="031319"/>
            </a:solidFill>
          </p:spPr>
        </p:sp>
        <p:sp>
          <p:nvSpPr>
            <p:cNvPr id="6" name="TextBox 6"/>
            <p:cNvSpPr txBox="1"/>
            <p:nvPr/>
          </p:nvSpPr>
          <p:spPr>
            <a:xfrm>
              <a:off x="576036" y="662209"/>
              <a:ext cx="9066939" cy="1663379"/>
            </a:xfrm>
            <a:prstGeom prst="rect">
              <a:avLst/>
            </a:prstGeom>
          </p:spPr>
          <p:txBody>
            <a:bodyPr lIns="0" tIns="0" rIns="0" bIns="0" rtlCol="0" anchor="t">
              <a:spAutoFit/>
            </a:bodyPr>
            <a:lstStyle/>
            <a:p>
              <a:pPr marL="0" lvl="0" indent="0" algn="ctr">
                <a:lnSpc>
                  <a:spcPts val="9457"/>
                </a:lnSpc>
              </a:pPr>
              <a:r>
                <a:rPr lang="en-US" sz="8520" b="1">
                  <a:solidFill>
                    <a:srgbClr val="FFFFFF"/>
                  </a:solidFill>
                  <a:latin typeface="Glacial Indifference Bold"/>
                  <a:ea typeface="Glacial Indifference Bold"/>
                  <a:cs typeface="Glacial Indifference Bold"/>
                  <a:sym typeface="Glacial Indifference Bold"/>
                </a:rPr>
                <a:t>ANALYSIS</a:t>
              </a:r>
            </a:p>
          </p:txBody>
        </p:sp>
        <p:sp>
          <p:nvSpPr>
            <p:cNvPr id="7" name="TextBox 7"/>
            <p:cNvSpPr txBox="1"/>
            <p:nvPr/>
          </p:nvSpPr>
          <p:spPr>
            <a:xfrm>
              <a:off x="576036" y="2708907"/>
              <a:ext cx="9066939" cy="11781089"/>
            </a:xfrm>
            <a:prstGeom prst="rect">
              <a:avLst/>
            </a:prstGeom>
          </p:spPr>
          <p:txBody>
            <a:bodyPr lIns="0" tIns="0" rIns="0" bIns="0" rtlCol="0" anchor="t">
              <a:spAutoFit/>
            </a:bodyPr>
            <a:lstStyle/>
            <a:p>
              <a:pPr marL="0" lvl="0" indent="0" algn="ctr">
                <a:lnSpc>
                  <a:spcPts val="3036"/>
                </a:lnSpc>
              </a:pPr>
              <a:r>
                <a:rPr lang="en-US" sz="2169" dirty="0">
                  <a:solidFill>
                    <a:srgbClr val="FFFFFF"/>
                  </a:solidFill>
                  <a:latin typeface="HK Grotesk"/>
                  <a:ea typeface="HK Grotesk"/>
                  <a:cs typeface="HK Grotesk"/>
                  <a:sym typeface="HK Grotesk"/>
                </a:rPr>
                <a:t>23.Determine the predominant gender among customers.</a:t>
              </a:r>
            </a:p>
            <a:p>
              <a:pPr marL="0" lvl="0" indent="0" algn="ctr">
                <a:lnSpc>
                  <a:spcPts val="3036"/>
                </a:lnSpc>
              </a:pPr>
              <a:endParaRPr lang="en-US" sz="2169" dirty="0">
                <a:solidFill>
                  <a:srgbClr val="FFFFFF"/>
                </a:solidFill>
                <a:latin typeface="HK Grotesk"/>
                <a:ea typeface="HK Grotesk"/>
                <a:cs typeface="HK Grotesk"/>
                <a:sym typeface="HK Grotesk"/>
              </a:endParaRPr>
            </a:p>
            <a:p>
              <a:pPr marL="0" lvl="0" indent="0" algn="ctr">
                <a:lnSpc>
                  <a:spcPts val="3036"/>
                </a:lnSpc>
              </a:pPr>
              <a:r>
                <a:rPr lang="en-US" sz="2169" dirty="0">
                  <a:solidFill>
                    <a:srgbClr val="FFFFFF"/>
                  </a:solidFill>
                  <a:latin typeface="HK Grotesk"/>
                  <a:ea typeface="HK Grotesk"/>
                  <a:cs typeface="HK Grotesk"/>
                  <a:sym typeface="HK Grotesk"/>
                </a:rPr>
                <a:t>SELECT Gender,COUNT(*) AS count</a:t>
              </a:r>
            </a:p>
            <a:p>
              <a:pPr marL="0" lvl="0" indent="0" algn="ctr">
                <a:lnSpc>
                  <a:spcPts val="3036"/>
                </a:lnSpc>
              </a:pPr>
              <a:r>
                <a:rPr lang="en-US" sz="2169" dirty="0">
                  <a:solidFill>
                    <a:srgbClr val="FFFFFF"/>
                  </a:solidFill>
                  <a:latin typeface="HK Grotesk"/>
                  <a:ea typeface="HK Grotesk"/>
                  <a:cs typeface="HK Grotesk"/>
                  <a:sym typeface="HK Grotesk"/>
                </a:rPr>
                <a:t>FROM amazon</a:t>
              </a:r>
            </a:p>
            <a:p>
              <a:pPr marL="0" lvl="0" indent="0" algn="ctr">
                <a:lnSpc>
                  <a:spcPts val="3036"/>
                </a:lnSpc>
              </a:pPr>
              <a:r>
                <a:rPr lang="en-US" sz="2169" dirty="0">
                  <a:solidFill>
                    <a:srgbClr val="FFFFFF"/>
                  </a:solidFill>
                  <a:latin typeface="HK Grotesk"/>
                  <a:ea typeface="HK Grotesk"/>
                  <a:cs typeface="HK Grotesk"/>
                  <a:sym typeface="HK Grotesk"/>
                </a:rPr>
                <a:t>GROUP BY Gender</a:t>
              </a:r>
            </a:p>
            <a:p>
              <a:pPr marL="0" lvl="0" indent="0" algn="ctr">
                <a:lnSpc>
                  <a:spcPts val="3036"/>
                </a:lnSpc>
              </a:pPr>
              <a:r>
                <a:rPr lang="en-US" sz="2169" dirty="0">
                  <a:solidFill>
                    <a:srgbClr val="FFFFFF"/>
                  </a:solidFill>
                  <a:latin typeface="HK Grotesk"/>
                  <a:ea typeface="HK Grotesk"/>
                  <a:cs typeface="HK Grotesk"/>
                  <a:sym typeface="HK Grotesk"/>
                </a:rPr>
                <a:t>ORDER BY count DESC LIMIT 1;</a:t>
              </a:r>
            </a:p>
            <a:p>
              <a:pPr marL="0" lvl="0" indent="0" algn="ctr">
                <a:lnSpc>
                  <a:spcPts val="3036"/>
                </a:lnSpc>
              </a:pPr>
              <a:endParaRPr lang="en-US" sz="2169" dirty="0">
                <a:solidFill>
                  <a:srgbClr val="FFFFFF"/>
                </a:solidFill>
                <a:latin typeface="HK Grotesk"/>
                <a:ea typeface="HK Grotesk"/>
                <a:cs typeface="HK Grotesk"/>
                <a:sym typeface="HK Grotesk"/>
              </a:endParaRPr>
            </a:p>
            <a:p>
              <a:pPr marL="0" lvl="0" indent="0" algn="ctr">
                <a:lnSpc>
                  <a:spcPts val="3036"/>
                </a:lnSpc>
              </a:pPr>
              <a:r>
                <a:rPr lang="en-US" sz="2169" dirty="0">
                  <a:solidFill>
                    <a:srgbClr val="FFFFFF"/>
                  </a:solidFill>
                  <a:latin typeface="HK Grotesk"/>
                  <a:ea typeface="HK Grotesk"/>
                  <a:cs typeface="HK Grotesk"/>
                  <a:sym typeface="HK Grotesk"/>
                </a:rPr>
                <a:t>24.Examine the distribution of genders within each branch.</a:t>
              </a:r>
            </a:p>
            <a:p>
              <a:pPr marL="0" lvl="0" indent="0" algn="ctr">
                <a:lnSpc>
                  <a:spcPts val="3036"/>
                </a:lnSpc>
              </a:pPr>
              <a:endParaRPr lang="en-US" sz="2169" dirty="0">
                <a:solidFill>
                  <a:srgbClr val="FFFFFF"/>
                </a:solidFill>
                <a:latin typeface="HK Grotesk"/>
                <a:ea typeface="HK Grotesk"/>
                <a:cs typeface="HK Grotesk"/>
                <a:sym typeface="HK Grotesk"/>
              </a:endParaRPr>
            </a:p>
            <a:p>
              <a:pPr marL="0" lvl="0" indent="0" algn="ctr">
                <a:lnSpc>
                  <a:spcPts val="3036"/>
                </a:lnSpc>
              </a:pPr>
              <a:r>
                <a:rPr lang="en-US" sz="2169" dirty="0">
                  <a:solidFill>
                    <a:srgbClr val="FFFFFF"/>
                  </a:solidFill>
                  <a:latin typeface="HK Grotesk"/>
                  <a:ea typeface="HK Grotesk"/>
                  <a:cs typeface="HK Grotesk"/>
                  <a:sym typeface="HK Grotesk"/>
                </a:rPr>
                <a:t>SELECT Branch,Gender,COUNT(*) AS Gender_Count</a:t>
              </a:r>
            </a:p>
            <a:p>
              <a:pPr marL="0" lvl="0" indent="0" algn="ctr">
                <a:lnSpc>
                  <a:spcPts val="3036"/>
                </a:lnSpc>
              </a:pPr>
              <a:r>
                <a:rPr lang="en-US" sz="2169" dirty="0">
                  <a:solidFill>
                    <a:srgbClr val="FFFFFF"/>
                  </a:solidFill>
                  <a:latin typeface="HK Grotesk"/>
                  <a:ea typeface="HK Grotesk"/>
                  <a:cs typeface="HK Grotesk"/>
                  <a:sym typeface="HK Grotesk"/>
                </a:rPr>
                <a:t>FROM amazon</a:t>
              </a:r>
            </a:p>
            <a:p>
              <a:pPr marL="0" lvl="0" indent="0" algn="ctr">
                <a:lnSpc>
                  <a:spcPts val="3036"/>
                </a:lnSpc>
              </a:pPr>
              <a:r>
                <a:rPr lang="en-US" sz="2169" dirty="0">
                  <a:solidFill>
                    <a:srgbClr val="FFFFFF"/>
                  </a:solidFill>
                  <a:latin typeface="HK Grotesk"/>
                  <a:ea typeface="HK Grotesk"/>
                  <a:cs typeface="HK Grotesk"/>
                  <a:sym typeface="HK Grotesk"/>
                </a:rPr>
                <a:t>GROUP BY Branch,Gender</a:t>
              </a:r>
            </a:p>
            <a:p>
              <a:pPr marL="0" lvl="0" indent="0" algn="ctr">
                <a:lnSpc>
                  <a:spcPts val="3036"/>
                </a:lnSpc>
              </a:pPr>
              <a:r>
                <a:rPr lang="en-US" sz="2169" dirty="0">
                  <a:solidFill>
                    <a:srgbClr val="FFFFFF"/>
                  </a:solidFill>
                  <a:latin typeface="HK Grotesk"/>
                  <a:ea typeface="HK Grotesk"/>
                  <a:cs typeface="HK Grotesk"/>
                  <a:sym typeface="HK Grotesk"/>
                </a:rPr>
                <a:t>ORDER BY Branch,Gender_Count DESC;</a:t>
              </a:r>
            </a:p>
            <a:p>
              <a:pPr marL="0" lvl="0" indent="0" algn="ctr">
                <a:lnSpc>
                  <a:spcPts val="3036"/>
                </a:lnSpc>
              </a:pPr>
              <a:endParaRPr lang="en-US" sz="2169" dirty="0">
                <a:solidFill>
                  <a:srgbClr val="FFFFFF"/>
                </a:solidFill>
                <a:latin typeface="HK Grotesk"/>
                <a:ea typeface="HK Grotesk"/>
                <a:cs typeface="HK Grotesk"/>
                <a:sym typeface="HK Grotesk"/>
              </a:endParaRPr>
            </a:p>
            <a:p>
              <a:pPr marL="0" lvl="0" indent="0" algn="ctr">
                <a:lnSpc>
                  <a:spcPts val="3036"/>
                </a:lnSpc>
              </a:pPr>
              <a:r>
                <a:rPr lang="en-US" sz="2169" dirty="0">
                  <a:solidFill>
                    <a:srgbClr val="FFFFFF"/>
                  </a:solidFill>
                  <a:latin typeface="HK Grotesk"/>
                  <a:ea typeface="HK Grotesk"/>
                  <a:cs typeface="HK Grotesk"/>
                  <a:sym typeface="HK Grotesk"/>
                </a:rPr>
                <a:t>25.Identify the time of day when customers provide the most ratings.</a:t>
              </a:r>
            </a:p>
            <a:p>
              <a:pPr marL="0" lvl="0" indent="0" algn="ctr">
                <a:lnSpc>
                  <a:spcPts val="3036"/>
                </a:lnSpc>
              </a:pPr>
              <a:endParaRPr lang="en-US" sz="2169" dirty="0">
                <a:solidFill>
                  <a:srgbClr val="FFFFFF"/>
                </a:solidFill>
                <a:latin typeface="HK Grotesk"/>
                <a:ea typeface="HK Grotesk"/>
                <a:cs typeface="HK Grotesk"/>
                <a:sym typeface="HK Grotesk"/>
              </a:endParaRPr>
            </a:p>
            <a:p>
              <a:pPr marL="0" lvl="0" indent="0" algn="ctr">
                <a:lnSpc>
                  <a:spcPts val="3036"/>
                </a:lnSpc>
              </a:pPr>
              <a:r>
                <a:rPr lang="en-US" sz="2169" dirty="0">
                  <a:solidFill>
                    <a:srgbClr val="FFFFFF"/>
                  </a:solidFill>
                  <a:latin typeface="HK Grotesk"/>
                  <a:ea typeface="HK Grotesk"/>
                  <a:cs typeface="HK Grotesk"/>
                  <a:sym typeface="HK Grotesk"/>
                </a:rPr>
                <a:t>SELECT timeofday,AVG(Rating) AS Rating_count</a:t>
              </a:r>
            </a:p>
            <a:p>
              <a:pPr marL="0" lvl="0" indent="0" algn="ctr">
                <a:lnSpc>
                  <a:spcPts val="3036"/>
                </a:lnSpc>
              </a:pPr>
              <a:r>
                <a:rPr lang="en-US" sz="2169" dirty="0">
                  <a:solidFill>
                    <a:srgbClr val="FFFFFF"/>
                  </a:solidFill>
                  <a:latin typeface="HK Grotesk"/>
                  <a:ea typeface="HK Grotesk"/>
                  <a:cs typeface="HK Grotesk"/>
                  <a:sym typeface="HK Grotesk"/>
                </a:rPr>
                <a:t>FROM amazon</a:t>
              </a:r>
            </a:p>
            <a:p>
              <a:pPr marL="0" lvl="0" indent="0" algn="ctr">
                <a:lnSpc>
                  <a:spcPts val="3036"/>
                </a:lnSpc>
              </a:pPr>
              <a:r>
                <a:rPr lang="en-US" sz="2169" dirty="0">
                  <a:solidFill>
                    <a:srgbClr val="FFFFFF"/>
                  </a:solidFill>
                  <a:latin typeface="HK Grotesk"/>
                  <a:ea typeface="HK Grotesk"/>
                  <a:cs typeface="HK Grotesk"/>
                  <a:sym typeface="HK Grotesk"/>
                </a:rPr>
                <a:t>GROUP BY timeofday</a:t>
              </a:r>
            </a:p>
            <a:p>
              <a:pPr marL="0" lvl="0" indent="0" algn="ctr">
                <a:lnSpc>
                  <a:spcPts val="3036"/>
                </a:lnSpc>
              </a:pPr>
              <a:r>
                <a:rPr lang="en-US" sz="2169" dirty="0">
                  <a:solidFill>
                    <a:srgbClr val="FFFFFF"/>
                  </a:solidFill>
                  <a:latin typeface="HK Grotesk"/>
                  <a:ea typeface="HK Grotesk"/>
                  <a:cs typeface="HK Grotesk"/>
                  <a:sym typeface="HK Grotesk"/>
                </a:rPr>
                <a:t>ORDER BY Rating_count DESC LIMIT 1;</a:t>
              </a:r>
            </a:p>
          </p:txBody>
        </p:sp>
      </p:grpSp>
      <p:sp>
        <p:nvSpPr>
          <p:cNvPr id="8" name="Freeform 8"/>
          <p:cNvSpPr/>
          <p:nvPr/>
        </p:nvSpPr>
        <p:spPr>
          <a:xfrm>
            <a:off x="9144000" y="1028700"/>
            <a:ext cx="8115300" cy="1452610"/>
          </a:xfrm>
          <a:custGeom>
            <a:avLst/>
            <a:gdLst/>
            <a:ahLst/>
            <a:cxnLst/>
            <a:rect l="l" t="t" r="r" b="b"/>
            <a:pathLst>
              <a:path w="8115300" h="1452610">
                <a:moveTo>
                  <a:pt x="0" y="0"/>
                </a:moveTo>
                <a:lnTo>
                  <a:pt x="8115300" y="0"/>
                </a:lnTo>
                <a:lnTo>
                  <a:pt x="8115300" y="1452610"/>
                </a:lnTo>
                <a:lnTo>
                  <a:pt x="0" y="1452610"/>
                </a:lnTo>
                <a:lnTo>
                  <a:pt x="0" y="0"/>
                </a:lnTo>
                <a:close/>
              </a:path>
            </a:pathLst>
          </a:custGeom>
          <a:blipFill>
            <a:blip r:embed="rId4"/>
            <a:stretch>
              <a:fillRect t="-55796" r="-8380" b="-64380"/>
            </a:stretch>
          </a:blipFill>
        </p:spPr>
      </p:sp>
      <p:sp>
        <p:nvSpPr>
          <p:cNvPr id="9" name="Freeform 9"/>
          <p:cNvSpPr/>
          <p:nvPr/>
        </p:nvSpPr>
        <p:spPr>
          <a:xfrm>
            <a:off x="9144000" y="2922669"/>
            <a:ext cx="8126052" cy="4272598"/>
          </a:xfrm>
          <a:custGeom>
            <a:avLst/>
            <a:gdLst/>
            <a:ahLst/>
            <a:cxnLst/>
            <a:rect l="l" t="t" r="r" b="b"/>
            <a:pathLst>
              <a:path w="8126052" h="4272598">
                <a:moveTo>
                  <a:pt x="0" y="0"/>
                </a:moveTo>
                <a:lnTo>
                  <a:pt x="8126052" y="0"/>
                </a:lnTo>
                <a:lnTo>
                  <a:pt x="8126052" y="4272598"/>
                </a:lnTo>
                <a:lnTo>
                  <a:pt x="0" y="4272598"/>
                </a:lnTo>
                <a:lnTo>
                  <a:pt x="0" y="0"/>
                </a:lnTo>
                <a:close/>
              </a:path>
            </a:pathLst>
          </a:custGeom>
          <a:blipFill>
            <a:blip r:embed="rId5"/>
            <a:stretch>
              <a:fillRect t="-5107" b="-5836"/>
            </a:stretch>
          </a:blipFill>
        </p:spPr>
      </p:sp>
      <p:pic>
        <p:nvPicPr>
          <p:cNvPr id="12" name="Picture 11">
            <a:extLst>
              <a:ext uri="{FF2B5EF4-FFF2-40B4-BE49-F238E27FC236}">
                <a16:creationId xmlns:a16="http://schemas.microsoft.com/office/drawing/2014/main" id="{638C50F2-4CD3-F6AC-1ECD-910C8553526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44000" y="7636626"/>
            <a:ext cx="8126051" cy="248131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descr="Gradient Background"/>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grpSp>
        <p:nvGrpSpPr>
          <p:cNvPr id="4" name="Group 4"/>
          <p:cNvGrpSpPr/>
          <p:nvPr/>
        </p:nvGrpSpPr>
        <p:grpSpPr>
          <a:xfrm>
            <a:off x="838889" y="-290099"/>
            <a:ext cx="6950044" cy="10867197"/>
            <a:chOff x="0" y="0"/>
            <a:chExt cx="9266725" cy="14489596"/>
          </a:xfrm>
        </p:grpSpPr>
        <p:sp>
          <p:nvSpPr>
            <p:cNvPr id="5" name="AutoShape 5"/>
            <p:cNvSpPr/>
            <p:nvPr/>
          </p:nvSpPr>
          <p:spPr>
            <a:xfrm>
              <a:off x="0" y="0"/>
              <a:ext cx="9266725" cy="14489596"/>
            </a:xfrm>
            <a:prstGeom prst="rect">
              <a:avLst/>
            </a:prstGeom>
            <a:solidFill>
              <a:srgbClr val="031319"/>
            </a:solidFill>
          </p:spPr>
        </p:sp>
        <p:sp>
          <p:nvSpPr>
            <p:cNvPr id="6" name="TextBox 6"/>
            <p:cNvSpPr txBox="1"/>
            <p:nvPr/>
          </p:nvSpPr>
          <p:spPr>
            <a:xfrm>
              <a:off x="522356" y="606712"/>
              <a:ext cx="8222012" cy="1502159"/>
            </a:xfrm>
            <a:prstGeom prst="rect">
              <a:avLst/>
            </a:prstGeom>
          </p:spPr>
          <p:txBody>
            <a:bodyPr lIns="0" tIns="0" rIns="0" bIns="0" rtlCol="0" anchor="t">
              <a:spAutoFit/>
            </a:bodyPr>
            <a:lstStyle/>
            <a:p>
              <a:pPr marL="0" lvl="0" indent="0" algn="ctr">
                <a:lnSpc>
                  <a:spcPts val="8576"/>
                </a:lnSpc>
              </a:pPr>
              <a:r>
                <a:rPr lang="en-US" sz="7726" b="1">
                  <a:solidFill>
                    <a:srgbClr val="FFFFFF"/>
                  </a:solidFill>
                  <a:latin typeface="Glacial Indifference Bold"/>
                  <a:ea typeface="Glacial Indifference Bold"/>
                  <a:cs typeface="Glacial Indifference Bold"/>
                  <a:sym typeface="Glacial Indifference Bold"/>
                </a:rPr>
                <a:t>ANALYSIS</a:t>
              </a:r>
            </a:p>
          </p:txBody>
        </p:sp>
        <p:sp>
          <p:nvSpPr>
            <p:cNvPr id="7" name="TextBox 7"/>
            <p:cNvSpPr txBox="1"/>
            <p:nvPr/>
          </p:nvSpPr>
          <p:spPr>
            <a:xfrm>
              <a:off x="522356" y="2452031"/>
              <a:ext cx="8222012" cy="11497528"/>
            </a:xfrm>
            <a:prstGeom prst="rect">
              <a:avLst/>
            </a:prstGeom>
          </p:spPr>
          <p:txBody>
            <a:bodyPr lIns="0" tIns="0" rIns="0" bIns="0" rtlCol="0" anchor="t">
              <a:spAutoFit/>
            </a:bodyPr>
            <a:lstStyle/>
            <a:p>
              <a:pPr marL="0" lvl="0" indent="0" algn="ctr">
                <a:lnSpc>
                  <a:spcPts val="2753"/>
                </a:lnSpc>
              </a:pPr>
              <a:r>
                <a:rPr lang="en-US" sz="1966">
                  <a:solidFill>
                    <a:srgbClr val="FFFFFF"/>
                  </a:solidFill>
                  <a:latin typeface="HK Grotesk"/>
                  <a:ea typeface="HK Grotesk"/>
                  <a:cs typeface="HK Grotesk"/>
                  <a:sym typeface="HK Grotesk"/>
                </a:rPr>
                <a:t>26.Determine the time of day with the highest customer ratings for each branch.</a:t>
              </a:r>
            </a:p>
            <a:p>
              <a:pPr marL="0" lvl="0" indent="0" algn="ctr">
                <a:lnSpc>
                  <a:spcPts val="2753"/>
                </a:lnSpc>
              </a:pPr>
              <a:endParaRPr lang="en-US" sz="1966">
                <a:solidFill>
                  <a:srgbClr val="FFFFFF"/>
                </a:solidFill>
                <a:latin typeface="HK Grotesk"/>
                <a:ea typeface="HK Grotesk"/>
                <a:cs typeface="HK Grotesk"/>
                <a:sym typeface="HK Grotesk"/>
              </a:endParaRPr>
            </a:p>
            <a:p>
              <a:pPr marL="0" lvl="0" indent="0" algn="ctr">
                <a:lnSpc>
                  <a:spcPts val="2753"/>
                </a:lnSpc>
              </a:pPr>
              <a:r>
                <a:rPr lang="en-US" sz="1966">
                  <a:solidFill>
                    <a:srgbClr val="FFFFFF"/>
                  </a:solidFill>
                  <a:latin typeface="HK Grotesk"/>
                  <a:ea typeface="HK Grotesk"/>
                  <a:cs typeface="HK Grotesk"/>
                  <a:sym typeface="HK Grotesk"/>
                </a:rPr>
                <a:t>WITH Ratings AS(</a:t>
              </a:r>
            </a:p>
            <a:p>
              <a:pPr marL="0" lvl="0" indent="0" algn="ctr">
                <a:lnSpc>
                  <a:spcPts val="2753"/>
                </a:lnSpc>
              </a:pPr>
              <a:r>
                <a:rPr lang="en-US" sz="1966">
                  <a:solidFill>
                    <a:srgbClr val="FFFFFF"/>
                  </a:solidFill>
                  <a:latin typeface="HK Grotesk"/>
                  <a:ea typeface="HK Grotesk"/>
                  <a:cs typeface="HK Grotesk"/>
                  <a:sym typeface="HK Grotesk"/>
                </a:rPr>
                <a:t>    SELECT Branch,timeofday,AVG(Rating) AS Avg_Rating</a:t>
              </a:r>
            </a:p>
            <a:p>
              <a:pPr marL="0" lvl="0" indent="0" algn="ctr">
                <a:lnSpc>
                  <a:spcPts val="2753"/>
                </a:lnSpc>
              </a:pPr>
              <a:r>
                <a:rPr lang="en-US" sz="1966">
                  <a:solidFill>
                    <a:srgbClr val="FFFFFF"/>
                  </a:solidFill>
                  <a:latin typeface="HK Grotesk"/>
                  <a:ea typeface="HK Grotesk"/>
                  <a:cs typeface="HK Grotesk"/>
                  <a:sym typeface="HK Grotesk"/>
                </a:rPr>
                <a:t>    FROM amazon</a:t>
              </a:r>
            </a:p>
            <a:p>
              <a:pPr marL="0" lvl="0" indent="0" algn="ctr">
                <a:lnSpc>
                  <a:spcPts val="2753"/>
                </a:lnSpc>
              </a:pPr>
              <a:r>
                <a:rPr lang="en-US" sz="1966">
                  <a:solidFill>
                    <a:srgbClr val="FFFFFF"/>
                  </a:solidFill>
                  <a:latin typeface="HK Grotesk"/>
                  <a:ea typeface="HK Grotesk"/>
                  <a:cs typeface="HK Grotesk"/>
                  <a:sym typeface="HK Grotesk"/>
                </a:rPr>
                <a:t>    GROUP BY Branch,timeofday</a:t>
              </a:r>
            </a:p>
            <a:p>
              <a:pPr marL="0" lvl="0" indent="0" algn="ctr">
                <a:lnSpc>
                  <a:spcPts val="2753"/>
                </a:lnSpc>
              </a:pPr>
              <a:r>
                <a:rPr lang="en-US" sz="1966">
                  <a:solidFill>
                    <a:srgbClr val="FFFFFF"/>
                  </a:solidFill>
                  <a:latin typeface="HK Grotesk"/>
                  <a:ea typeface="HK Grotesk"/>
                  <a:cs typeface="HK Grotesk"/>
                  <a:sym typeface="HK Grotesk"/>
                </a:rPr>
                <a:t>)</a:t>
              </a:r>
            </a:p>
            <a:p>
              <a:pPr marL="0" lvl="0" indent="0" algn="ctr">
                <a:lnSpc>
                  <a:spcPts val="2753"/>
                </a:lnSpc>
              </a:pPr>
              <a:r>
                <a:rPr lang="en-US" sz="1966">
                  <a:solidFill>
                    <a:srgbClr val="FFFFFF"/>
                  </a:solidFill>
                  <a:latin typeface="HK Grotesk"/>
                  <a:ea typeface="HK Grotesk"/>
                  <a:cs typeface="HK Grotesk"/>
                  <a:sym typeface="HK Grotesk"/>
                </a:rPr>
                <a:t>SELECT Branch,timeofday,Avg_Rating</a:t>
              </a:r>
            </a:p>
            <a:p>
              <a:pPr marL="0" lvl="0" indent="0" algn="ctr">
                <a:lnSpc>
                  <a:spcPts val="2753"/>
                </a:lnSpc>
              </a:pPr>
              <a:r>
                <a:rPr lang="en-US" sz="1966">
                  <a:solidFill>
                    <a:srgbClr val="FFFFFF"/>
                  </a:solidFill>
                  <a:latin typeface="HK Grotesk"/>
                  <a:ea typeface="HK Grotesk"/>
                  <a:cs typeface="HK Grotesk"/>
                  <a:sym typeface="HK Grotesk"/>
                </a:rPr>
                <a:t>FROM Ratings</a:t>
              </a:r>
            </a:p>
            <a:p>
              <a:pPr marL="0" lvl="0" indent="0" algn="ctr">
                <a:lnSpc>
                  <a:spcPts val="2753"/>
                </a:lnSpc>
              </a:pPr>
              <a:r>
                <a:rPr lang="en-US" sz="1966">
                  <a:solidFill>
                    <a:srgbClr val="FFFFFF"/>
                  </a:solidFill>
                  <a:latin typeface="HK Grotesk"/>
                  <a:ea typeface="HK Grotesk"/>
                  <a:cs typeface="HK Grotesk"/>
                  <a:sym typeface="HK Grotesk"/>
                </a:rPr>
                <a:t>WHERE (Branch,Avg_Rating) IN (</a:t>
              </a:r>
            </a:p>
            <a:p>
              <a:pPr marL="0" lvl="0" indent="0" algn="ctr">
                <a:lnSpc>
                  <a:spcPts val="2753"/>
                </a:lnSpc>
              </a:pPr>
              <a:r>
                <a:rPr lang="en-US" sz="1966">
                  <a:solidFill>
                    <a:srgbClr val="FFFFFF"/>
                  </a:solidFill>
                  <a:latin typeface="HK Grotesk"/>
                  <a:ea typeface="HK Grotesk"/>
                  <a:cs typeface="HK Grotesk"/>
                  <a:sym typeface="HK Grotesk"/>
                </a:rPr>
                <a:t>    SELECT Branch,MAX(Avg_Rating)</a:t>
              </a:r>
            </a:p>
            <a:p>
              <a:pPr marL="0" lvl="0" indent="0" algn="ctr">
                <a:lnSpc>
                  <a:spcPts val="2753"/>
                </a:lnSpc>
              </a:pPr>
              <a:r>
                <a:rPr lang="en-US" sz="1966">
                  <a:solidFill>
                    <a:srgbClr val="FFFFFF"/>
                  </a:solidFill>
                  <a:latin typeface="HK Grotesk"/>
                  <a:ea typeface="HK Grotesk"/>
                  <a:cs typeface="HK Grotesk"/>
                  <a:sym typeface="HK Grotesk"/>
                </a:rPr>
                <a:t>    FROM Ratings</a:t>
              </a:r>
            </a:p>
            <a:p>
              <a:pPr marL="0" lvl="0" indent="0" algn="ctr">
                <a:lnSpc>
                  <a:spcPts val="2753"/>
                </a:lnSpc>
              </a:pPr>
              <a:r>
                <a:rPr lang="en-US" sz="1966">
                  <a:solidFill>
                    <a:srgbClr val="FFFFFF"/>
                  </a:solidFill>
                  <a:latin typeface="HK Grotesk"/>
                  <a:ea typeface="HK Grotesk"/>
                  <a:cs typeface="HK Grotesk"/>
                  <a:sym typeface="HK Grotesk"/>
                </a:rPr>
                <a:t>    GROUP BY Branch</a:t>
              </a:r>
            </a:p>
            <a:p>
              <a:pPr marL="0" lvl="0" indent="0" algn="ctr">
                <a:lnSpc>
                  <a:spcPts val="2753"/>
                </a:lnSpc>
              </a:pPr>
              <a:r>
                <a:rPr lang="en-US" sz="1966">
                  <a:solidFill>
                    <a:srgbClr val="FFFFFF"/>
                  </a:solidFill>
                  <a:latin typeface="HK Grotesk"/>
                  <a:ea typeface="HK Grotesk"/>
                  <a:cs typeface="HK Grotesk"/>
                  <a:sym typeface="HK Grotesk"/>
                </a:rPr>
                <a:t>)</a:t>
              </a:r>
            </a:p>
            <a:p>
              <a:pPr marL="0" lvl="0" indent="0" algn="ctr">
                <a:lnSpc>
                  <a:spcPts val="2753"/>
                </a:lnSpc>
              </a:pPr>
              <a:r>
                <a:rPr lang="en-US" sz="1966">
                  <a:solidFill>
                    <a:srgbClr val="FFFFFF"/>
                  </a:solidFill>
                  <a:latin typeface="HK Grotesk"/>
                  <a:ea typeface="HK Grotesk"/>
                  <a:cs typeface="HK Grotesk"/>
                  <a:sym typeface="HK Grotesk"/>
                </a:rPr>
                <a:t>ORDER BY Branch;</a:t>
              </a:r>
            </a:p>
            <a:p>
              <a:pPr marL="0" lvl="0" indent="0" algn="ctr">
                <a:lnSpc>
                  <a:spcPts val="2753"/>
                </a:lnSpc>
              </a:pPr>
              <a:endParaRPr lang="en-US" sz="1966">
                <a:solidFill>
                  <a:srgbClr val="FFFFFF"/>
                </a:solidFill>
                <a:latin typeface="HK Grotesk"/>
                <a:ea typeface="HK Grotesk"/>
                <a:cs typeface="HK Grotesk"/>
                <a:sym typeface="HK Grotesk"/>
              </a:endParaRPr>
            </a:p>
            <a:p>
              <a:pPr marL="0" lvl="0" indent="0" algn="ctr">
                <a:lnSpc>
                  <a:spcPts val="2753"/>
                </a:lnSpc>
              </a:pPr>
              <a:r>
                <a:rPr lang="en-US" sz="1966">
                  <a:solidFill>
                    <a:srgbClr val="FFFFFF"/>
                  </a:solidFill>
                  <a:latin typeface="HK Grotesk"/>
                  <a:ea typeface="HK Grotesk"/>
                  <a:cs typeface="HK Grotesk"/>
                  <a:sym typeface="HK Grotesk"/>
                </a:rPr>
                <a:t>27.Identify the day of the week with the highest average ratings.</a:t>
              </a:r>
            </a:p>
            <a:p>
              <a:pPr marL="0" lvl="0" indent="0" algn="ctr">
                <a:lnSpc>
                  <a:spcPts val="2753"/>
                </a:lnSpc>
              </a:pPr>
              <a:endParaRPr lang="en-US" sz="1966">
                <a:solidFill>
                  <a:srgbClr val="FFFFFF"/>
                </a:solidFill>
                <a:latin typeface="HK Grotesk"/>
                <a:ea typeface="HK Grotesk"/>
                <a:cs typeface="HK Grotesk"/>
                <a:sym typeface="HK Grotesk"/>
              </a:endParaRPr>
            </a:p>
            <a:p>
              <a:pPr marL="0" lvl="0" indent="0" algn="ctr">
                <a:lnSpc>
                  <a:spcPts val="2753"/>
                </a:lnSpc>
              </a:pPr>
              <a:r>
                <a:rPr lang="en-US" sz="1966">
                  <a:solidFill>
                    <a:srgbClr val="FFFFFF"/>
                  </a:solidFill>
                  <a:latin typeface="HK Grotesk"/>
                  <a:ea typeface="HK Grotesk"/>
                  <a:cs typeface="HK Grotesk"/>
                  <a:sym typeface="HK Grotesk"/>
                </a:rPr>
                <a:t>SELECT dayname,AVG(Rating) AS Avg_Rating</a:t>
              </a:r>
            </a:p>
            <a:p>
              <a:pPr marL="0" lvl="0" indent="0" algn="ctr">
                <a:lnSpc>
                  <a:spcPts val="2753"/>
                </a:lnSpc>
              </a:pPr>
              <a:r>
                <a:rPr lang="en-US" sz="1966">
                  <a:solidFill>
                    <a:srgbClr val="FFFFFF"/>
                  </a:solidFill>
                  <a:latin typeface="HK Grotesk"/>
                  <a:ea typeface="HK Grotesk"/>
                  <a:cs typeface="HK Grotesk"/>
                  <a:sym typeface="HK Grotesk"/>
                </a:rPr>
                <a:t>FROM amazon</a:t>
              </a:r>
            </a:p>
            <a:p>
              <a:pPr marL="0" lvl="0" indent="0" algn="ctr">
                <a:lnSpc>
                  <a:spcPts val="2753"/>
                </a:lnSpc>
              </a:pPr>
              <a:r>
                <a:rPr lang="en-US" sz="1966">
                  <a:solidFill>
                    <a:srgbClr val="FFFFFF"/>
                  </a:solidFill>
                  <a:latin typeface="HK Grotesk"/>
                  <a:ea typeface="HK Grotesk"/>
                  <a:cs typeface="HK Grotesk"/>
                  <a:sym typeface="HK Grotesk"/>
                </a:rPr>
                <a:t>GROUP BY dayname </a:t>
              </a:r>
            </a:p>
            <a:p>
              <a:pPr marL="0" lvl="0" indent="0" algn="ctr">
                <a:lnSpc>
                  <a:spcPts val="2753"/>
                </a:lnSpc>
              </a:pPr>
              <a:r>
                <a:rPr lang="en-US" sz="1966">
                  <a:solidFill>
                    <a:srgbClr val="FFFFFF"/>
                  </a:solidFill>
                  <a:latin typeface="HK Grotesk"/>
                  <a:ea typeface="HK Grotesk"/>
                  <a:cs typeface="HK Grotesk"/>
                  <a:sym typeface="HK Grotesk"/>
                </a:rPr>
                <a:t>ORDER BY Avg_Rating DESC LIMIT 1;</a:t>
              </a:r>
            </a:p>
          </p:txBody>
        </p:sp>
      </p:grpSp>
      <p:sp>
        <p:nvSpPr>
          <p:cNvPr id="8" name="Freeform 8"/>
          <p:cNvSpPr/>
          <p:nvPr/>
        </p:nvSpPr>
        <p:spPr>
          <a:xfrm>
            <a:off x="8657791" y="2661285"/>
            <a:ext cx="9004439" cy="3343420"/>
          </a:xfrm>
          <a:custGeom>
            <a:avLst/>
            <a:gdLst/>
            <a:ahLst/>
            <a:cxnLst/>
            <a:rect l="l" t="t" r="r" b="b"/>
            <a:pathLst>
              <a:path w="9004439" h="3343420">
                <a:moveTo>
                  <a:pt x="0" y="0"/>
                </a:moveTo>
                <a:lnTo>
                  <a:pt x="9004438" y="0"/>
                </a:lnTo>
                <a:lnTo>
                  <a:pt x="9004438" y="3343420"/>
                </a:lnTo>
                <a:lnTo>
                  <a:pt x="0" y="3343420"/>
                </a:lnTo>
                <a:lnTo>
                  <a:pt x="0" y="0"/>
                </a:lnTo>
                <a:close/>
              </a:path>
            </a:pathLst>
          </a:custGeom>
          <a:blipFill>
            <a:blip r:embed="rId4"/>
            <a:stretch>
              <a:fillRect/>
            </a:stretch>
          </a:blipFill>
        </p:spPr>
      </p:sp>
      <p:sp>
        <p:nvSpPr>
          <p:cNvPr id="9" name="Freeform 9"/>
          <p:cNvSpPr/>
          <p:nvPr/>
        </p:nvSpPr>
        <p:spPr>
          <a:xfrm>
            <a:off x="8657791" y="6945347"/>
            <a:ext cx="9004439" cy="2942695"/>
          </a:xfrm>
          <a:custGeom>
            <a:avLst/>
            <a:gdLst/>
            <a:ahLst/>
            <a:cxnLst/>
            <a:rect l="l" t="t" r="r" b="b"/>
            <a:pathLst>
              <a:path w="9004439" h="2942695">
                <a:moveTo>
                  <a:pt x="0" y="0"/>
                </a:moveTo>
                <a:lnTo>
                  <a:pt x="9004438" y="0"/>
                </a:lnTo>
                <a:lnTo>
                  <a:pt x="9004438" y="2942695"/>
                </a:lnTo>
                <a:lnTo>
                  <a:pt x="0" y="2942695"/>
                </a:lnTo>
                <a:lnTo>
                  <a:pt x="0" y="0"/>
                </a:lnTo>
                <a:close/>
              </a:path>
            </a:pathLst>
          </a:custGeom>
          <a:blipFill>
            <a:blip r:embed="rId5"/>
            <a:stretch>
              <a:fillRect t="-998" b="-998"/>
            </a:stretch>
          </a:blipFill>
        </p:spPr>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descr="Gradient Background"/>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sp>
        <p:nvSpPr>
          <p:cNvPr id="4" name="AutoShape 4"/>
          <p:cNvSpPr/>
          <p:nvPr/>
        </p:nvSpPr>
        <p:spPr>
          <a:xfrm>
            <a:off x="9185083" y="3840874"/>
            <a:ext cx="8074217" cy="3104024"/>
          </a:xfrm>
          <a:prstGeom prst="rect">
            <a:avLst/>
          </a:prstGeom>
          <a:solidFill>
            <a:srgbClr val="031319"/>
          </a:solidFill>
        </p:spPr>
      </p:sp>
      <p:grpSp>
        <p:nvGrpSpPr>
          <p:cNvPr id="5" name="Group 5"/>
          <p:cNvGrpSpPr/>
          <p:nvPr/>
        </p:nvGrpSpPr>
        <p:grpSpPr>
          <a:xfrm>
            <a:off x="1028700" y="1028700"/>
            <a:ext cx="7272294" cy="7991028"/>
            <a:chOff x="0" y="0"/>
            <a:chExt cx="9696393" cy="10654704"/>
          </a:xfrm>
        </p:grpSpPr>
        <p:sp>
          <p:nvSpPr>
            <p:cNvPr id="6" name="AutoShape 6"/>
            <p:cNvSpPr/>
            <p:nvPr/>
          </p:nvSpPr>
          <p:spPr>
            <a:xfrm>
              <a:off x="0" y="0"/>
              <a:ext cx="9696393" cy="10654704"/>
            </a:xfrm>
            <a:prstGeom prst="rect">
              <a:avLst/>
            </a:prstGeom>
            <a:solidFill>
              <a:srgbClr val="031319"/>
            </a:solidFill>
          </p:spPr>
        </p:sp>
        <p:sp>
          <p:nvSpPr>
            <p:cNvPr id="7" name="TextBox 7"/>
            <p:cNvSpPr txBox="1"/>
            <p:nvPr/>
          </p:nvSpPr>
          <p:spPr>
            <a:xfrm>
              <a:off x="546576" y="599234"/>
              <a:ext cx="8603240" cy="1480436"/>
            </a:xfrm>
            <a:prstGeom prst="rect">
              <a:avLst/>
            </a:prstGeom>
          </p:spPr>
          <p:txBody>
            <a:bodyPr lIns="0" tIns="0" rIns="0" bIns="0" rtlCol="0" anchor="t">
              <a:spAutoFit/>
            </a:bodyPr>
            <a:lstStyle/>
            <a:p>
              <a:pPr marL="0" lvl="0" indent="0" algn="ctr">
                <a:lnSpc>
                  <a:spcPts val="8457"/>
                </a:lnSpc>
              </a:pPr>
              <a:r>
                <a:rPr lang="en-US" sz="7619" b="1">
                  <a:solidFill>
                    <a:srgbClr val="FFFFFF"/>
                  </a:solidFill>
                  <a:latin typeface="Glacial Indifference Bold"/>
                  <a:ea typeface="Glacial Indifference Bold"/>
                  <a:cs typeface="Glacial Indifference Bold"/>
                  <a:sym typeface="Glacial Indifference Bold"/>
                </a:rPr>
                <a:t>ANALYSIS</a:t>
              </a:r>
            </a:p>
          </p:txBody>
        </p:sp>
        <p:sp>
          <p:nvSpPr>
            <p:cNvPr id="8" name="TextBox 8"/>
            <p:cNvSpPr txBox="1"/>
            <p:nvPr/>
          </p:nvSpPr>
          <p:spPr>
            <a:xfrm>
              <a:off x="546576" y="2417419"/>
              <a:ext cx="8603240" cy="7704726"/>
            </a:xfrm>
            <a:prstGeom prst="rect">
              <a:avLst/>
            </a:prstGeom>
          </p:spPr>
          <p:txBody>
            <a:bodyPr lIns="0" tIns="0" rIns="0" bIns="0" rtlCol="0" anchor="t">
              <a:spAutoFit/>
            </a:bodyPr>
            <a:lstStyle/>
            <a:p>
              <a:pPr marL="0" lvl="0" indent="0" algn="ctr">
                <a:lnSpc>
                  <a:spcPts val="2715"/>
                </a:lnSpc>
              </a:pPr>
              <a:r>
                <a:rPr lang="en-US" sz="1939">
                  <a:solidFill>
                    <a:srgbClr val="FFFFFF"/>
                  </a:solidFill>
                  <a:latin typeface="HK Grotesk"/>
                  <a:ea typeface="HK Grotesk"/>
                  <a:cs typeface="HK Grotesk"/>
                  <a:sym typeface="HK Grotesk"/>
                </a:rPr>
                <a:t>28.Determine the day of the week with the highest average ratings for each branch.</a:t>
              </a:r>
            </a:p>
            <a:p>
              <a:pPr marL="0" lvl="0" indent="0" algn="ctr">
                <a:lnSpc>
                  <a:spcPts val="2715"/>
                </a:lnSpc>
              </a:pPr>
              <a:endParaRPr lang="en-US" sz="1939">
                <a:solidFill>
                  <a:srgbClr val="FFFFFF"/>
                </a:solidFill>
                <a:latin typeface="HK Grotesk"/>
                <a:ea typeface="HK Grotesk"/>
                <a:cs typeface="HK Grotesk"/>
                <a:sym typeface="HK Grotesk"/>
              </a:endParaRPr>
            </a:p>
            <a:p>
              <a:pPr marL="0" lvl="0" indent="0" algn="ctr">
                <a:lnSpc>
                  <a:spcPts val="2715"/>
                </a:lnSpc>
              </a:pPr>
              <a:r>
                <a:rPr lang="en-US" sz="1939">
                  <a:solidFill>
                    <a:srgbClr val="FFFFFF"/>
                  </a:solidFill>
                  <a:latin typeface="HK Grotesk"/>
                  <a:ea typeface="HK Grotesk"/>
                  <a:cs typeface="HK Grotesk"/>
                  <a:sym typeface="HK Grotesk"/>
                </a:rPr>
                <a:t>WITH Ratings AS(</a:t>
              </a:r>
            </a:p>
            <a:p>
              <a:pPr marL="0" lvl="0" indent="0" algn="ctr">
                <a:lnSpc>
                  <a:spcPts val="2715"/>
                </a:lnSpc>
              </a:pPr>
              <a:r>
                <a:rPr lang="en-US" sz="1939">
                  <a:solidFill>
                    <a:srgbClr val="FFFFFF"/>
                  </a:solidFill>
                  <a:latin typeface="HK Grotesk"/>
                  <a:ea typeface="HK Grotesk"/>
                  <a:cs typeface="HK Grotesk"/>
                  <a:sym typeface="HK Grotesk"/>
                </a:rPr>
                <a:t>    SELECT Branch,dayname,AVG(Rating) AS Avg_Rating</a:t>
              </a:r>
            </a:p>
            <a:p>
              <a:pPr marL="0" lvl="0" indent="0" algn="ctr">
                <a:lnSpc>
                  <a:spcPts val="2715"/>
                </a:lnSpc>
              </a:pPr>
              <a:r>
                <a:rPr lang="en-US" sz="1939">
                  <a:solidFill>
                    <a:srgbClr val="FFFFFF"/>
                  </a:solidFill>
                  <a:latin typeface="HK Grotesk"/>
                  <a:ea typeface="HK Grotesk"/>
                  <a:cs typeface="HK Grotesk"/>
                  <a:sym typeface="HK Grotesk"/>
                </a:rPr>
                <a:t>    FROM amazon</a:t>
              </a:r>
            </a:p>
            <a:p>
              <a:pPr marL="0" lvl="0" indent="0" algn="ctr">
                <a:lnSpc>
                  <a:spcPts val="2715"/>
                </a:lnSpc>
              </a:pPr>
              <a:r>
                <a:rPr lang="en-US" sz="1939">
                  <a:solidFill>
                    <a:srgbClr val="FFFFFF"/>
                  </a:solidFill>
                  <a:latin typeface="HK Grotesk"/>
                  <a:ea typeface="HK Grotesk"/>
                  <a:cs typeface="HK Grotesk"/>
                  <a:sym typeface="HK Grotesk"/>
                </a:rPr>
                <a:t>    GROUP BY Branch,dayname</a:t>
              </a:r>
            </a:p>
            <a:p>
              <a:pPr marL="0" lvl="0" indent="0" algn="ctr">
                <a:lnSpc>
                  <a:spcPts val="2715"/>
                </a:lnSpc>
              </a:pPr>
              <a:r>
                <a:rPr lang="en-US" sz="1939">
                  <a:solidFill>
                    <a:srgbClr val="FFFFFF"/>
                  </a:solidFill>
                  <a:latin typeface="HK Grotesk"/>
                  <a:ea typeface="HK Grotesk"/>
                  <a:cs typeface="HK Grotesk"/>
                  <a:sym typeface="HK Grotesk"/>
                </a:rPr>
                <a:t>)</a:t>
              </a:r>
            </a:p>
            <a:p>
              <a:pPr marL="0" lvl="0" indent="0" algn="ctr">
                <a:lnSpc>
                  <a:spcPts val="2715"/>
                </a:lnSpc>
              </a:pPr>
              <a:r>
                <a:rPr lang="en-US" sz="1939">
                  <a:solidFill>
                    <a:srgbClr val="FFFFFF"/>
                  </a:solidFill>
                  <a:latin typeface="HK Grotesk"/>
                  <a:ea typeface="HK Grotesk"/>
                  <a:cs typeface="HK Grotesk"/>
                  <a:sym typeface="HK Grotesk"/>
                </a:rPr>
                <a:t>SELECT Branch,dayname,Avg_Rating</a:t>
              </a:r>
            </a:p>
            <a:p>
              <a:pPr marL="0" lvl="0" indent="0" algn="ctr">
                <a:lnSpc>
                  <a:spcPts val="2715"/>
                </a:lnSpc>
              </a:pPr>
              <a:r>
                <a:rPr lang="en-US" sz="1939">
                  <a:solidFill>
                    <a:srgbClr val="FFFFFF"/>
                  </a:solidFill>
                  <a:latin typeface="HK Grotesk"/>
                  <a:ea typeface="HK Grotesk"/>
                  <a:cs typeface="HK Grotesk"/>
                  <a:sym typeface="HK Grotesk"/>
                </a:rPr>
                <a:t>FROM Ratings</a:t>
              </a:r>
            </a:p>
            <a:p>
              <a:pPr marL="0" lvl="0" indent="0" algn="ctr">
                <a:lnSpc>
                  <a:spcPts val="2715"/>
                </a:lnSpc>
              </a:pPr>
              <a:r>
                <a:rPr lang="en-US" sz="1939">
                  <a:solidFill>
                    <a:srgbClr val="FFFFFF"/>
                  </a:solidFill>
                  <a:latin typeface="HK Grotesk"/>
                  <a:ea typeface="HK Grotesk"/>
                  <a:cs typeface="HK Grotesk"/>
                  <a:sym typeface="HK Grotesk"/>
                </a:rPr>
                <a:t>WHERE (Branch,Avg_Rating) IN (</a:t>
              </a:r>
            </a:p>
            <a:p>
              <a:pPr marL="0" lvl="0" indent="0" algn="ctr">
                <a:lnSpc>
                  <a:spcPts val="2715"/>
                </a:lnSpc>
              </a:pPr>
              <a:r>
                <a:rPr lang="en-US" sz="1939">
                  <a:solidFill>
                    <a:srgbClr val="FFFFFF"/>
                  </a:solidFill>
                  <a:latin typeface="HK Grotesk"/>
                  <a:ea typeface="HK Grotesk"/>
                  <a:cs typeface="HK Grotesk"/>
                  <a:sym typeface="HK Grotesk"/>
                </a:rPr>
                <a:t>    SELECT Branch,MAX(Avg_Rating)</a:t>
              </a:r>
            </a:p>
            <a:p>
              <a:pPr marL="0" lvl="0" indent="0" algn="ctr">
                <a:lnSpc>
                  <a:spcPts val="2715"/>
                </a:lnSpc>
              </a:pPr>
              <a:r>
                <a:rPr lang="en-US" sz="1939">
                  <a:solidFill>
                    <a:srgbClr val="FFFFFF"/>
                  </a:solidFill>
                  <a:latin typeface="HK Grotesk"/>
                  <a:ea typeface="HK Grotesk"/>
                  <a:cs typeface="HK Grotesk"/>
                  <a:sym typeface="HK Grotesk"/>
                </a:rPr>
                <a:t>    FROM Ratings</a:t>
              </a:r>
            </a:p>
            <a:p>
              <a:pPr marL="0" lvl="0" indent="0" algn="ctr">
                <a:lnSpc>
                  <a:spcPts val="2715"/>
                </a:lnSpc>
              </a:pPr>
              <a:r>
                <a:rPr lang="en-US" sz="1939">
                  <a:solidFill>
                    <a:srgbClr val="FFFFFF"/>
                  </a:solidFill>
                  <a:latin typeface="HK Grotesk"/>
                  <a:ea typeface="HK Grotesk"/>
                  <a:cs typeface="HK Grotesk"/>
                  <a:sym typeface="HK Grotesk"/>
                </a:rPr>
                <a:t>    GROUP BY Branch</a:t>
              </a:r>
            </a:p>
            <a:p>
              <a:pPr marL="0" lvl="0" indent="0" algn="ctr">
                <a:lnSpc>
                  <a:spcPts val="2715"/>
                </a:lnSpc>
              </a:pPr>
              <a:r>
                <a:rPr lang="en-US" sz="1939">
                  <a:solidFill>
                    <a:srgbClr val="FFFFFF"/>
                  </a:solidFill>
                  <a:latin typeface="HK Grotesk"/>
                  <a:ea typeface="HK Grotesk"/>
                  <a:cs typeface="HK Grotesk"/>
                  <a:sym typeface="HK Grotesk"/>
                </a:rPr>
                <a:t>)</a:t>
              </a:r>
            </a:p>
            <a:p>
              <a:pPr marL="0" lvl="0" indent="0" algn="ctr">
                <a:lnSpc>
                  <a:spcPts val="2715"/>
                </a:lnSpc>
              </a:pPr>
              <a:r>
                <a:rPr lang="en-US" sz="1939">
                  <a:solidFill>
                    <a:srgbClr val="FFFFFF"/>
                  </a:solidFill>
                  <a:latin typeface="HK Grotesk"/>
                  <a:ea typeface="HK Grotesk"/>
                  <a:cs typeface="HK Grotesk"/>
                  <a:sym typeface="HK Grotesk"/>
                </a:rPr>
                <a:t>ORDER BY Branch;</a:t>
              </a:r>
            </a:p>
            <a:p>
              <a:pPr marL="0" lvl="0" indent="0" algn="ctr">
                <a:lnSpc>
                  <a:spcPts val="2715"/>
                </a:lnSpc>
              </a:pPr>
              <a:endParaRPr lang="en-US" sz="1939">
                <a:solidFill>
                  <a:srgbClr val="FFFFFF"/>
                </a:solidFill>
                <a:latin typeface="HK Grotesk"/>
                <a:ea typeface="HK Grotesk"/>
                <a:cs typeface="HK Grotesk"/>
                <a:sym typeface="HK Grotesk"/>
              </a:endParaRPr>
            </a:p>
          </p:txBody>
        </p:sp>
      </p:grpSp>
      <p:sp>
        <p:nvSpPr>
          <p:cNvPr id="9" name="Freeform 9"/>
          <p:cNvSpPr/>
          <p:nvPr/>
        </p:nvSpPr>
        <p:spPr>
          <a:xfrm>
            <a:off x="8917257" y="3602089"/>
            <a:ext cx="9046294" cy="3581594"/>
          </a:xfrm>
          <a:custGeom>
            <a:avLst/>
            <a:gdLst/>
            <a:ahLst/>
            <a:cxnLst/>
            <a:rect l="l" t="t" r="r" b="b"/>
            <a:pathLst>
              <a:path w="9046294" h="3581594">
                <a:moveTo>
                  <a:pt x="0" y="0"/>
                </a:moveTo>
                <a:lnTo>
                  <a:pt x="9046295" y="0"/>
                </a:lnTo>
                <a:lnTo>
                  <a:pt x="9046295" y="3581594"/>
                </a:lnTo>
                <a:lnTo>
                  <a:pt x="0" y="3581594"/>
                </a:lnTo>
                <a:lnTo>
                  <a:pt x="0" y="0"/>
                </a:lnTo>
                <a:close/>
              </a:path>
            </a:pathLst>
          </a:custGeom>
          <a:blipFill>
            <a:blip r:embed="rId4"/>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grpSp>
        <p:nvGrpSpPr>
          <p:cNvPr id="4" name="Group 4"/>
          <p:cNvGrpSpPr>
            <a:grpSpLocks noChangeAspect="1"/>
          </p:cNvGrpSpPr>
          <p:nvPr/>
        </p:nvGrpSpPr>
        <p:grpSpPr>
          <a:xfrm>
            <a:off x="9495534" y="1028700"/>
            <a:ext cx="8229600" cy="8229600"/>
            <a:chOff x="0" y="0"/>
            <a:chExt cx="14840029" cy="14840029"/>
          </a:xfrm>
        </p:grpSpPr>
        <p:sp>
          <p:nvSpPr>
            <p:cNvPr id="5" name="Freeform 5"/>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id="6" name="Freeform 6"/>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id="7" name="Freeform 7"/>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223" r="223"/>
              </a:stretch>
            </a:blipFill>
          </p:spPr>
        </p:sp>
      </p:grpSp>
      <p:sp>
        <p:nvSpPr>
          <p:cNvPr id="8" name="TextBox 8"/>
          <p:cNvSpPr txBox="1"/>
          <p:nvPr/>
        </p:nvSpPr>
        <p:spPr>
          <a:xfrm>
            <a:off x="1028700" y="2656637"/>
            <a:ext cx="6609693" cy="1044320"/>
          </a:xfrm>
          <a:prstGeom prst="rect">
            <a:avLst/>
          </a:prstGeom>
        </p:spPr>
        <p:txBody>
          <a:bodyPr lIns="0" tIns="0" rIns="0" bIns="0" rtlCol="0" anchor="t">
            <a:spAutoFit/>
          </a:bodyPr>
          <a:lstStyle/>
          <a:p>
            <a:pPr algn="l">
              <a:lnSpc>
                <a:spcPts val="8039"/>
              </a:lnSpc>
            </a:pPr>
            <a:r>
              <a:rPr lang="en-US" sz="7114" b="1">
                <a:solidFill>
                  <a:srgbClr val="FFFFFF"/>
                </a:solidFill>
                <a:latin typeface="Glacial Indifference Bold"/>
                <a:ea typeface="Glacial Indifference Bold"/>
                <a:cs typeface="Glacial Indifference Bold"/>
                <a:sym typeface="Glacial Indifference Bold"/>
              </a:rPr>
              <a:t>INTRODUCTION</a:t>
            </a:r>
          </a:p>
        </p:txBody>
      </p:sp>
      <p:sp>
        <p:nvSpPr>
          <p:cNvPr id="9" name="TextBox 9"/>
          <p:cNvSpPr txBox="1"/>
          <p:nvPr/>
        </p:nvSpPr>
        <p:spPr>
          <a:xfrm>
            <a:off x="1028700" y="4196028"/>
            <a:ext cx="6609693" cy="2792752"/>
          </a:xfrm>
          <a:prstGeom prst="rect">
            <a:avLst/>
          </a:prstGeom>
        </p:spPr>
        <p:txBody>
          <a:bodyPr lIns="0" tIns="0" rIns="0" bIns="0" rtlCol="0" anchor="t">
            <a:spAutoFit/>
          </a:bodyPr>
          <a:lstStyle/>
          <a:p>
            <a:pPr algn="l">
              <a:lnSpc>
                <a:spcPts val="3988"/>
              </a:lnSpc>
            </a:pPr>
            <a:r>
              <a:rPr lang="en-US" sz="2849">
                <a:solidFill>
                  <a:srgbClr val="FFFFFF"/>
                </a:solidFill>
                <a:latin typeface="HK Grotesk"/>
                <a:ea typeface="HK Grotesk"/>
                <a:cs typeface="HK Grotesk"/>
                <a:sym typeface="HK Grotesk"/>
              </a:rPr>
              <a:t>The major aim of this project is to gain insight into the sales data of Amazon to understand the different factors that affect sales of the different branches.</a:t>
            </a:r>
          </a:p>
          <a:p>
            <a:pPr algn="l">
              <a:lnSpc>
                <a:spcPts val="3148"/>
              </a:lnSpc>
            </a:pPr>
            <a:endParaRPr lang="en-US" sz="2849">
              <a:solidFill>
                <a:srgbClr val="FFFFFF"/>
              </a:solidFill>
              <a:latin typeface="HK Grotesk"/>
              <a:ea typeface="HK Grotesk"/>
              <a:cs typeface="HK Grotesk"/>
              <a:sym typeface="HK Grotesk"/>
            </a:endParaRPr>
          </a:p>
          <a:p>
            <a:pPr algn="l">
              <a:lnSpc>
                <a:spcPts val="3148"/>
              </a:lnSpc>
            </a:pPr>
            <a:endParaRPr lang="en-US" sz="2849">
              <a:solidFill>
                <a:srgbClr val="FFFFFF"/>
              </a:solidFill>
              <a:latin typeface="HK Grotesk"/>
              <a:ea typeface="HK Grotesk"/>
              <a:cs typeface="HK Grotesk"/>
              <a:sym typeface="HK Grotesk"/>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descr="Gradient Background"/>
          <p:cNvSpPr/>
          <p:nvPr/>
        </p:nvSpPr>
        <p:spPr>
          <a:xfrm rot="5400000" flipV="1">
            <a:off x="5887357" y="-2113643"/>
            <a:ext cx="10287000" cy="14514286"/>
          </a:xfrm>
          <a:custGeom>
            <a:avLst/>
            <a:gdLst/>
            <a:ahLst/>
            <a:cxnLst/>
            <a:rect l="l" t="t" r="r" b="b"/>
            <a:pathLst>
              <a:path w="10287000" h="14514286">
                <a:moveTo>
                  <a:pt x="0" y="14514286"/>
                </a:moveTo>
                <a:lnTo>
                  <a:pt x="10287000" y="14514286"/>
                </a:lnTo>
                <a:lnTo>
                  <a:pt x="10287000" y="0"/>
                </a:lnTo>
                <a:lnTo>
                  <a:pt x="0" y="0"/>
                </a:lnTo>
                <a:lnTo>
                  <a:pt x="0" y="14514286"/>
                </a:lnTo>
                <a:close/>
              </a:path>
            </a:pathLst>
          </a:custGeom>
          <a:blipFill>
            <a:blip r:embed="rId3"/>
            <a:stretch>
              <a:fillRect/>
            </a:stretch>
          </a:blipFill>
        </p:spPr>
      </p:sp>
      <p:grpSp>
        <p:nvGrpSpPr>
          <p:cNvPr id="4" name="Group 4"/>
          <p:cNvGrpSpPr/>
          <p:nvPr/>
        </p:nvGrpSpPr>
        <p:grpSpPr>
          <a:xfrm>
            <a:off x="8446642" y="0"/>
            <a:ext cx="9841358" cy="10287000"/>
            <a:chOff x="0" y="0"/>
            <a:chExt cx="1835461" cy="1918575"/>
          </a:xfrm>
        </p:grpSpPr>
        <p:sp>
          <p:nvSpPr>
            <p:cNvPr id="5" name="Freeform 5"/>
            <p:cNvSpPr/>
            <p:nvPr/>
          </p:nvSpPr>
          <p:spPr>
            <a:xfrm>
              <a:off x="0" y="0"/>
              <a:ext cx="1835460" cy="1918575"/>
            </a:xfrm>
            <a:custGeom>
              <a:avLst/>
              <a:gdLst/>
              <a:ahLst/>
              <a:cxnLst/>
              <a:rect l="l" t="t" r="r" b="b"/>
              <a:pathLst>
                <a:path w="1835460" h="1918575">
                  <a:moveTo>
                    <a:pt x="0" y="0"/>
                  </a:moveTo>
                  <a:lnTo>
                    <a:pt x="1835460" y="0"/>
                  </a:lnTo>
                  <a:lnTo>
                    <a:pt x="1835460" y="1918575"/>
                  </a:lnTo>
                  <a:lnTo>
                    <a:pt x="0" y="1918575"/>
                  </a:lnTo>
                  <a:close/>
                </a:path>
              </a:pathLst>
            </a:custGeom>
            <a:solidFill>
              <a:srgbClr val="3A5677"/>
            </a:solidFill>
          </p:spPr>
        </p:sp>
      </p:grpSp>
      <p:grpSp>
        <p:nvGrpSpPr>
          <p:cNvPr id="6" name="Group 6"/>
          <p:cNvGrpSpPr/>
          <p:nvPr/>
        </p:nvGrpSpPr>
        <p:grpSpPr>
          <a:xfrm>
            <a:off x="9387320" y="1497106"/>
            <a:ext cx="7871980" cy="7281596"/>
            <a:chOff x="0" y="-66675"/>
            <a:chExt cx="10495973" cy="9708795"/>
          </a:xfrm>
        </p:grpSpPr>
        <p:sp>
          <p:nvSpPr>
            <p:cNvPr id="7" name="TextBox 7"/>
            <p:cNvSpPr txBox="1"/>
            <p:nvPr/>
          </p:nvSpPr>
          <p:spPr>
            <a:xfrm>
              <a:off x="0" y="895915"/>
              <a:ext cx="10495973" cy="2071992"/>
            </a:xfrm>
            <a:prstGeom prst="rect">
              <a:avLst/>
            </a:prstGeom>
          </p:spPr>
          <p:txBody>
            <a:bodyPr lIns="0" tIns="0" rIns="0" bIns="0" rtlCol="0" anchor="t">
              <a:spAutoFit/>
            </a:bodyPr>
            <a:lstStyle/>
            <a:p>
              <a:pPr marL="392749" lvl="1" indent="-196375" algn="l">
                <a:lnSpc>
                  <a:spcPts val="2546"/>
                </a:lnSpc>
                <a:spcBef>
                  <a:spcPct val="0"/>
                </a:spcBef>
                <a:buFont typeface="Arial"/>
                <a:buChar char="•"/>
              </a:pPr>
              <a:r>
                <a:rPr lang="en-US" sz="1819" u="none">
                  <a:solidFill>
                    <a:srgbClr val="FFFFFF"/>
                  </a:solidFill>
                  <a:latin typeface="HK Grotesk"/>
                  <a:ea typeface="HK Grotesk"/>
                  <a:cs typeface="HK Grotesk"/>
                  <a:sym typeface="HK Grotesk"/>
                </a:rPr>
                <a:t>There are 6 unique product lines.</a:t>
              </a:r>
            </a:p>
            <a:p>
              <a:pPr marL="392749" lvl="1" indent="-196375" algn="l">
                <a:lnSpc>
                  <a:spcPts val="2546"/>
                </a:lnSpc>
                <a:spcBef>
                  <a:spcPct val="0"/>
                </a:spcBef>
                <a:buFont typeface="Arial"/>
                <a:buChar char="•"/>
              </a:pPr>
              <a:r>
                <a:rPr lang="en-US" sz="1819" u="none">
                  <a:solidFill>
                    <a:srgbClr val="FFFFFF"/>
                  </a:solidFill>
                  <a:latin typeface="HK Grotesk"/>
                  <a:ea typeface="HK Grotesk"/>
                  <a:cs typeface="HK Grotesk"/>
                  <a:sym typeface="HK Grotesk"/>
                </a:rPr>
                <a:t>Food and beverages product line has the highest sales.</a:t>
              </a:r>
            </a:p>
            <a:p>
              <a:pPr marL="392749" lvl="1" indent="-196375" algn="l">
                <a:lnSpc>
                  <a:spcPts val="2546"/>
                </a:lnSpc>
                <a:spcBef>
                  <a:spcPct val="0"/>
                </a:spcBef>
                <a:buFont typeface="Arial"/>
                <a:buChar char="•"/>
              </a:pPr>
              <a:r>
                <a:rPr lang="en-US" sz="1819" u="none">
                  <a:solidFill>
                    <a:srgbClr val="FFFFFF"/>
                  </a:solidFill>
                  <a:latin typeface="HK Grotesk"/>
                  <a:ea typeface="HK Grotesk"/>
                  <a:cs typeface="HK Grotesk"/>
                  <a:sym typeface="HK Grotesk"/>
                </a:rPr>
                <a:t>Health and beauty product line is most frequently associated with male and Fashion accessories product line is most frequently associated with female</a:t>
              </a:r>
            </a:p>
          </p:txBody>
        </p:sp>
        <p:sp>
          <p:nvSpPr>
            <p:cNvPr id="8" name="TextBox 8"/>
            <p:cNvSpPr txBox="1"/>
            <p:nvPr/>
          </p:nvSpPr>
          <p:spPr>
            <a:xfrm>
              <a:off x="0" y="-66675"/>
              <a:ext cx="10495973" cy="696256"/>
            </a:xfrm>
            <a:prstGeom prst="rect">
              <a:avLst/>
            </a:prstGeom>
          </p:spPr>
          <p:txBody>
            <a:bodyPr lIns="0" tIns="0" rIns="0" bIns="0" rtlCol="0" anchor="t">
              <a:spAutoFit/>
            </a:bodyPr>
            <a:lstStyle/>
            <a:p>
              <a:pPr marL="0" lvl="0" indent="0" algn="l">
                <a:lnSpc>
                  <a:spcPts val="4424"/>
                </a:lnSpc>
                <a:spcBef>
                  <a:spcPct val="0"/>
                </a:spcBef>
              </a:pPr>
              <a:r>
                <a:rPr lang="en-US" sz="3160" b="1" u="none">
                  <a:solidFill>
                    <a:srgbClr val="FFFFFF"/>
                  </a:solidFill>
                  <a:latin typeface="Glacial Indifference Bold"/>
                  <a:ea typeface="Glacial Indifference Bold"/>
                  <a:cs typeface="Glacial Indifference Bold"/>
                  <a:sym typeface="Glacial Indifference Bold"/>
                </a:rPr>
                <a:t>PRODUCT ANALYSIS:</a:t>
              </a:r>
            </a:p>
          </p:txBody>
        </p:sp>
        <p:sp>
          <p:nvSpPr>
            <p:cNvPr id="9" name="TextBox 9"/>
            <p:cNvSpPr txBox="1"/>
            <p:nvPr/>
          </p:nvSpPr>
          <p:spPr>
            <a:xfrm>
              <a:off x="0" y="4621405"/>
              <a:ext cx="10495973" cy="1233792"/>
            </a:xfrm>
            <a:prstGeom prst="rect">
              <a:avLst/>
            </a:prstGeom>
          </p:spPr>
          <p:txBody>
            <a:bodyPr lIns="0" tIns="0" rIns="0" bIns="0" rtlCol="0" anchor="t">
              <a:spAutoFit/>
            </a:bodyPr>
            <a:lstStyle/>
            <a:p>
              <a:pPr marL="392749" lvl="1" indent="-196375" algn="l">
                <a:lnSpc>
                  <a:spcPts val="2546"/>
                </a:lnSpc>
                <a:spcBef>
                  <a:spcPct val="0"/>
                </a:spcBef>
                <a:buFont typeface="Arial"/>
                <a:buChar char="•"/>
              </a:pPr>
              <a:r>
                <a:rPr lang="en-US" sz="1819" u="none">
                  <a:solidFill>
                    <a:srgbClr val="FFFFFF"/>
                  </a:solidFill>
                  <a:latin typeface="HK Grotesk"/>
                  <a:ea typeface="HK Grotesk"/>
                  <a:cs typeface="HK Grotesk"/>
                  <a:sym typeface="HK Grotesk"/>
                </a:rPr>
                <a:t>In January, cost of goods sold reaches peak.</a:t>
              </a:r>
            </a:p>
            <a:p>
              <a:pPr marL="392749" lvl="1" indent="-196375" algn="l">
                <a:lnSpc>
                  <a:spcPts val="2546"/>
                </a:lnSpc>
                <a:spcBef>
                  <a:spcPct val="0"/>
                </a:spcBef>
                <a:buFont typeface="Arial"/>
                <a:buChar char="•"/>
              </a:pPr>
              <a:r>
                <a:rPr lang="en-US" sz="1819" u="none">
                  <a:solidFill>
                    <a:srgbClr val="FFFFFF"/>
                  </a:solidFill>
                  <a:latin typeface="HK Grotesk"/>
                  <a:ea typeface="HK Grotesk"/>
                  <a:cs typeface="HK Grotesk"/>
                  <a:sym typeface="HK Grotesk"/>
                </a:rPr>
                <a:t>Naypyitaw city was the highest revenue recorded.</a:t>
              </a:r>
            </a:p>
            <a:p>
              <a:pPr marL="392749" lvl="1" indent="-196375" algn="l">
                <a:lnSpc>
                  <a:spcPts val="2546"/>
                </a:lnSpc>
                <a:spcBef>
                  <a:spcPct val="0"/>
                </a:spcBef>
                <a:buFont typeface="Arial"/>
                <a:buChar char="•"/>
              </a:pPr>
              <a:r>
                <a:rPr lang="en-US" sz="1819" u="none">
                  <a:solidFill>
                    <a:srgbClr val="FFFFFF"/>
                  </a:solidFill>
                  <a:latin typeface="HK Grotesk"/>
                  <a:ea typeface="HK Grotesk"/>
                  <a:cs typeface="HK Grotesk"/>
                  <a:sym typeface="HK Grotesk"/>
                </a:rPr>
                <a:t>Member customer type is contributing the highest revenue.</a:t>
              </a:r>
            </a:p>
          </p:txBody>
        </p:sp>
        <p:sp>
          <p:nvSpPr>
            <p:cNvPr id="10" name="TextBox 10"/>
            <p:cNvSpPr txBox="1"/>
            <p:nvPr/>
          </p:nvSpPr>
          <p:spPr>
            <a:xfrm>
              <a:off x="0" y="3658589"/>
              <a:ext cx="10495973" cy="696256"/>
            </a:xfrm>
            <a:prstGeom prst="rect">
              <a:avLst/>
            </a:prstGeom>
          </p:spPr>
          <p:txBody>
            <a:bodyPr lIns="0" tIns="0" rIns="0" bIns="0" rtlCol="0" anchor="t">
              <a:spAutoFit/>
            </a:bodyPr>
            <a:lstStyle/>
            <a:p>
              <a:pPr marL="0" lvl="0" indent="0" algn="l">
                <a:lnSpc>
                  <a:spcPts val="4424"/>
                </a:lnSpc>
                <a:spcBef>
                  <a:spcPct val="0"/>
                </a:spcBef>
              </a:pPr>
              <a:r>
                <a:rPr lang="en-US" sz="3160" b="1" u="none">
                  <a:solidFill>
                    <a:srgbClr val="FFFFFF"/>
                  </a:solidFill>
                  <a:latin typeface="Glacial Indifference Bold"/>
                  <a:ea typeface="Glacial Indifference Bold"/>
                  <a:cs typeface="Glacial Indifference Bold"/>
                  <a:sym typeface="Glacial Indifference Bold"/>
                </a:rPr>
                <a:t>SALES ANALYSIS:</a:t>
              </a:r>
            </a:p>
          </p:txBody>
        </p:sp>
        <p:sp>
          <p:nvSpPr>
            <p:cNvPr id="11" name="TextBox 11"/>
            <p:cNvSpPr txBox="1"/>
            <p:nvPr/>
          </p:nvSpPr>
          <p:spPr>
            <a:xfrm>
              <a:off x="0" y="7518376"/>
              <a:ext cx="10495973" cy="2123744"/>
            </a:xfrm>
            <a:prstGeom prst="rect">
              <a:avLst/>
            </a:prstGeom>
          </p:spPr>
          <p:txBody>
            <a:bodyPr lIns="0" tIns="0" rIns="0" bIns="0" rtlCol="0" anchor="t">
              <a:spAutoFit/>
            </a:bodyPr>
            <a:lstStyle/>
            <a:p>
              <a:pPr marL="392749" lvl="1" indent="-196375" algn="l">
                <a:lnSpc>
                  <a:spcPts val="2546"/>
                </a:lnSpc>
                <a:spcBef>
                  <a:spcPct val="0"/>
                </a:spcBef>
                <a:buFont typeface="Arial"/>
                <a:buChar char="•"/>
              </a:pPr>
              <a:r>
                <a:rPr lang="en-US" sz="1819" u="none" dirty="0">
                  <a:solidFill>
                    <a:srgbClr val="FFFFFF"/>
                  </a:solidFill>
                  <a:latin typeface="HK Grotesk"/>
                  <a:ea typeface="HK Grotesk"/>
                  <a:cs typeface="HK Grotesk"/>
                  <a:sym typeface="HK Grotesk"/>
                </a:rPr>
                <a:t>There are 2 customer types which are member and normal.</a:t>
              </a:r>
            </a:p>
            <a:p>
              <a:pPr marL="392749" lvl="1" indent="-196375" algn="l">
                <a:lnSpc>
                  <a:spcPts val="2546"/>
                </a:lnSpc>
                <a:spcBef>
                  <a:spcPct val="0"/>
                </a:spcBef>
                <a:buFont typeface="Arial"/>
                <a:buChar char="•"/>
              </a:pPr>
              <a:r>
                <a:rPr lang="en-US" sz="1819" u="none" dirty="0">
                  <a:solidFill>
                    <a:srgbClr val="FFFFFF"/>
                  </a:solidFill>
                  <a:latin typeface="HK Grotesk"/>
                  <a:ea typeface="HK Grotesk"/>
                  <a:cs typeface="HK Grotesk"/>
                  <a:sym typeface="HK Grotesk"/>
                </a:rPr>
                <a:t>Member customer occurs most frequently.</a:t>
              </a:r>
            </a:p>
            <a:p>
              <a:pPr marL="392749" lvl="1" indent="-196375" algn="l">
                <a:lnSpc>
                  <a:spcPts val="2546"/>
                </a:lnSpc>
                <a:spcBef>
                  <a:spcPct val="0"/>
                </a:spcBef>
                <a:buFont typeface="Arial"/>
                <a:buChar char="•"/>
              </a:pPr>
              <a:r>
                <a:rPr lang="en-US" sz="1819" u="none" dirty="0">
                  <a:solidFill>
                    <a:srgbClr val="FFFFFF"/>
                  </a:solidFill>
                  <a:latin typeface="HK Grotesk"/>
                  <a:ea typeface="HK Grotesk"/>
                  <a:cs typeface="HK Grotesk"/>
                  <a:sym typeface="HK Grotesk"/>
                </a:rPr>
                <a:t>Female gender is the predominant gender among customers.</a:t>
              </a:r>
            </a:p>
            <a:p>
              <a:pPr marL="392749" lvl="1" indent="-196375" algn="l">
                <a:lnSpc>
                  <a:spcPts val="2546"/>
                </a:lnSpc>
                <a:spcBef>
                  <a:spcPct val="0"/>
                </a:spcBef>
                <a:buFont typeface="Arial"/>
                <a:buChar char="•"/>
              </a:pPr>
              <a:r>
                <a:rPr lang="en-US" sz="1819" dirty="0">
                  <a:solidFill>
                    <a:srgbClr val="FFFFFF"/>
                  </a:solidFill>
                  <a:latin typeface="HK Grotesk"/>
                  <a:ea typeface="HK Grotesk"/>
                  <a:cs typeface="HK Grotesk"/>
                  <a:sym typeface="HK Grotesk"/>
                </a:rPr>
                <a:t>Afternoon</a:t>
              </a:r>
              <a:r>
                <a:rPr lang="en-US" sz="1819" u="none" dirty="0">
                  <a:solidFill>
                    <a:srgbClr val="FFFFFF"/>
                  </a:solidFill>
                  <a:latin typeface="HK Grotesk"/>
                  <a:ea typeface="HK Grotesk"/>
                  <a:cs typeface="HK Grotesk"/>
                  <a:sym typeface="HK Grotesk"/>
                </a:rPr>
                <a:t> time customers provide most ratings.</a:t>
              </a:r>
            </a:p>
            <a:p>
              <a:pPr marL="392749" lvl="1" indent="-196375" algn="l">
                <a:lnSpc>
                  <a:spcPts val="2546"/>
                </a:lnSpc>
                <a:spcBef>
                  <a:spcPct val="0"/>
                </a:spcBef>
                <a:buFont typeface="Arial"/>
                <a:buChar char="•"/>
              </a:pPr>
              <a:r>
                <a:rPr lang="en-US" sz="1819" u="none" dirty="0">
                  <a:solidFill>
                    <a:srgbClr val="FFFFFF"/>
                  </a:solidFill>
                  <a:latin typeface="HK Grotesk"/>
                  <a:ea typeface="HK Grotesk"/>
                  <a:cs typeface="HK Grotesk"/>
                  <a:sym typeface="HK Grotesk"/>
                </a:rPr>
                <a:t>On Monday customers give highest average ratings.</a:t>
              </a:r>
            </a:p>
          </p:txBody>
        </p:sp>
        <p:sp>
          <p:nvSpPr>
            <p:cNvPr id="12" name="TextBox 12"/>
            <p:cNvSpPr txBox="1"/>
            <p:nvPr/>
          </p:nvSpPr>
          <p:spPr>
            <a:xfrm>
              <a:off x="0" y="6556365"/>
              <a:ext cx="10495973" cy="696256"/>
            </a:xfrm>
            <a:prstGeom prst="rect">
              <a:avLst/>
            </a:prstGeom>
          </p:spPr>
          <p:txBody>
            <a:bodyPr lIns="0" tIns="0" rIns="0" bIns="0" rtlCol="0" anchor="t">
              <a:spAutoFit/>
            </a:bodyPr>
            <a:lstStyle/>
            <a:p>
              <a:pPr marL="0" lvl="0" indent="0" algn="l">
                <a:lnSpc>
                  <a:spcPts val="4424"/>
                </a:lnSpc>
                <a:spcBef>
                  <a:spcPct val="0"/>
                </a:spcBef>
              </a:pPr>
              <a:r>
                <a:rPr lang="en-US" sz="3160" b="1" u="none">
                  <a:solidFill>
                    <a:srgbClr val="FFFFFF"/>
                  </a:solidFill>
                  <a:latin typeface="Glacial Indifference Bold"/>
                  <a:ea typeface="Glacial Indifference Bold"/>
                  <a:cs typeface="Glacial Indifference Bold"/>
                  <a:sym typeface="Glacial Indifference Bold"/>
                </a:rPr>
                <a:t>CUSTOMER ANALYSIS:</a:t>
              </a:r>
            </a:p>
          </p:txBody>
        </p:sp>
      </p:grpSp>
      <p:grpSp>
        <p:nvGrpSpPr>
          <p:cNvPr id="13" name="Group 13"/>
          <p:cNvGrpSpPr/>
          <p:nvPr/>
        </p:nvGrpSpPr>
        <p:grpSpPr>
          <a:xfrm>
            <a:off x="0" y="5743836"/>
            <a:ext cx="8446642" cy="4543164"/>
            <a:chOff x="0" y="0"/>
            <a:chExt cx="1511156" cy="812800"/>
          </a:xfrm>
        </p:grpSpPr>
        <p:sp>
          <p:nvSpPr>
            <p:cNvPr id="14" name="Freeform 14"/>
            <p:cNvSpPr/>
            <p:nvPr/>
          </p:nvSpPr>
          <p:spPr>
            <a:xfrm>
              <a:off x="0" y="0"/>
              <a:ext cx="1511156" cy="812800"/>
            </a:xfrm>
            <a:custGeom>
              <a:avLst/>
              <a:gdLst/>
              <a:ahLst/>
              <a:cxnLst/>
              <a:rect l="l" t="t" r="r" b="b"/>
              <a:pathLst>
                <a:path w="1511156" h="812800">
                  <a:moveTo>
                    <a:pt x="0" y="0"/>
                  </a:moveTo>
                  <a:lnTo>
                    <a:pt x="1511156" y="0"/>
                  </a:lnTo>
                  <a:lnTo>
                    <a:pt x="1511156" y="812800"/>
                  </a:lnTo>
                  <a:lnTo>
                    <a:pt x="0" y="812800"/>
                  </a:lnTo>
                  <a:close/>
                </a:path>
              </a:pathLst>
            </a:custGeom>
            <a:blipFill>
              <a:blip r:embed="rId4"/>
              <a:stretch>
                <a:fillRect t="-2289" b="-2289"/>
              </a:stretch>
            </a:blipFill>
          </p:spPr>
        </p:sp>
      </p:grpSp>
      <p:sp>
        <p:nvSpPr>
          <p:cNvPr id="15" name="TextBox 15"/>
          <p:cNvSpPr txBox="1"/>
          <p:nvPr/>
        </p:nvSpPr>
        <p:spPr>
          <a:xfrm>
            <a:off x="1028700" y="1892748"/>
            <a:ext cx="6470854" cy="2025015"/>
          </a:xfrm>
          <a:prstGeom prst="rect">
            <a:avLst/>
          </a:prstGeom>
        </p:spPr>
        <p:txBody>
          <a:bodyPr lIns="0" tIns="0" rIns="0" bIns="0" rtlCol="0" anchor="t">
            <a:spAutoFit/>
          </a:bodyPr>
          <a:lstStyle/>
          <a:p>
            <a:pPr marL="0" lvl="0" indent="0" algn="l">
              <a:lnSpc>
                <a:spcPts val="7920"/>
              </a:lnSpc>
              <a:spcBef>
                <a:spcPct val="0"/>
              </a:spcBef>
            </a:pPr>
            <a:r>
              <a:rPr lang="en-US" sz="7200" b="1" u="none">
                <a:solidFill>
                  <a:srgbClr val="FFFFFF"/>
                </a:solidFill>
                <a:latin typeface="Glacial Indifference Bold"/>
                <a:ea typeface="Glacial Indifference Bold"/>
                <a:cs typeface="Glacial Indifference Bold"/>
                <a:sym typeface="Glacial Indifference Bold"/>
              </a:rPr>
              <a:t>ANALYSIS HIGHLIGHTS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descr="Gradient Background"/>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grpSp>
        <p:nvGrpSpPr>
          <p:cNvPr id="4" name="Group 4"/>
          <p:cNvGrpSpPr/>
          <p:nvPr/>
        </p:nvGrpSpPr>
        <p:grpSpPr>
          <a:xfrm>
            <a:off x="271999" y="271999"/>
            <a:ext cx="7908899" cy="9743002"/>
            <a:chOff x="0" y="0"/>
            <a:chExt cx="812800" cy="1001291"/>
          </a:xfrm>
        </p:grpSpPr>
        <p:sp>
          <p:nvSpPr>
            <p:cNvPr id="5" name="Freeform 5"/>
            <p:cNvSpPr/>
            <p:nvPr/>
          </p:nvSpPr>
          <p:spPr>
            <a:xfrm>
              <a:off x="0" y="0"/>
              <a:ext cx="812800" cy="1001291"/>
            </a:xfrm>
            <a:custGeom>
              <a:avLst/>
              <a:gdLst/>
              <a:ahLst/>
              <a:cxnLst/>
              <a:rect l="l" t="t" r="r" b="b"/>
              <a:pathLst>
                <a:path w="812800" h="1001291">
                  <a:moveTo>
                    <a:pt x="0" y="0"/>
                  </a:moveTo>
                  <a:lnTo>
                    <a:pt x="812800" y="0"/>
                  </a:lnTo>
                  <a:lnTo>
                    <a:pt x="812800" y="1001291"/>
                  </a:lnTo>
                  <a:lnTo>
                    <a:pt x="0" y="1001291"/>
                  </a:lnTo>
                  <a:close/>
                </a:path>
              </a:pathLst>
            </a:custGeom>
            <a:blipFill>
              <a:blip r:embed="rId4"/>
              <a:stretch>
                <a:fillRect l="-11595" r="-11595"/>
              </a:stretch>
            </a:blipFill>
          </p:spPr>
        </p:sp>
      </p:grpSp>
      <p:grpSp>
        <p:nvGrpSpPr>
          <p:cNvPr id="6" name="Group 6"/>
          <p:cNvGrpSpPr/>
          <p:nvPr/>
        </p:nvGrpSpPr>
        <p:grpSpPr>
          <a:xfrm>
            <a:off x="9256123" y="1234966"/>
            <a:ext cx="8384422" cy="7555811"/>
            <a:chOff x="0" y="0"/>
            <a:chExt cx="11179230" cy="10074415"/>
          </a:xfrm>
        </p:grpSpPr>
        <p:sp>
          <p:nvSpPr>
            <p:cNvPr id="7" name="TextBox 7"/>
            <p:cNvSpPr txBox="1"/>
            <p:nvPr/>
          </p:nvSpPr>
          <p:spPr>
            <a:xfrm>
              <a:off x="161667" y="-9525"/>
              <a:ext cx="10356836" cy="1838325"/>
            </a:xfrm>
            <a:prstGeom prst="rect">
              <a:avLst/>
            </a:prstGeom>
          </p:spPr>
          <p:txBody>
            <a:bodyPr lIns="0" tIns="0" rIns="0" bIns="0" rtlCol="0" anchor="t">
              <a:spAutoFit/>
            </a:bodyPr>
            <a:lstStyle/>
            <a:p>
              <a:pPr marL="0" lvl="0" indent="0" algn="l">
                <a:lnSpc>
                  <a:spcPts val="10800"/>
                </a:lnSpc>
              </a:pPr>
              <a:r>
                <a:rPr lang="en-US" sz="9000" b="1">
                  <a:solidFill>
                    <a:srgbClr val="FFFFFF"/>
                  </a:solidFill>
                  <a:latin typeface="Glacial Indifference Bold"/>
                  <a:ea typeface="Glacial Indifference Bold"/>
                  <a:cs typeface="Glacial Indifference Bold"/>
                  <a:sym typeface="Glacial Indifference Bold"/>
                </a:rPr>
                <a:t>CONCLUSION</a:t>
              </a:r>
            </a:p>
          </p:txBody>
        </p:sp>
        <p:sp>
          <p:nvSpPr>
            <p:cNvPr id="8" name="TextBox 8"/>
            <p:cNvSpPr txBox="1"/>
            <p:nvPr/>
          </p:nvSpPr>
          <p:spPr>
            <a:xfrm>
              <a:off x="161667" y="2738489"/>
              <a:ext cx="10356836" cy="7335926"/>
            </a:xfrm>
            <a:prstGeom prst="rect">
              <a:avLst/>
            </a:prstGeom>
          </p:spPr>
          <p:txBody>
            <a:bodyPr lIns="0" tIns="0" rIns="0" bIns="0" rtlCol="0" anchor="t">
              <a:spAutoFit/>
            </a:bodyPr>
            <a:lstStyle/>
            <a:p>
              <a:pPr marL="0" lvl="0" indent="0" algn="l">
                <a:lnSpc>
                  <a:spcPts val="2552"/>
                </a:lnSpc>
              </a:pPr>
              <a:r>
                <a:rPr lang="en-US" sz="1963">
                  <a:solidFill>
                    <a:srgbClr val="FFFFFF"/>
                  </a:solidFill>
                  <a:latin typeface="HK Grotesk"/>
                  <a:ea typeface="HK Grotesk"/>
                  <a:cs typeface="HK Grotesk"/>
                  <a:sym typeface="HK Grotesk"/>
                </a:rPr>
                <a:t>In this data analysis project, we embarked on a journey to gain valuable insights from Amazon’s sales data. We began by preparing and exploring the dataset, cleaning any missing or null values, and engineering new features to help us uncover meaningful patterns.</a:t>
              </a:r>
            </a:p>
            <a:p>
              <a:pPr marL="0" lvl="0" indent="0" algn="l">
                <a:lnSpc>
                  <a:spcPts val="2552"/>
                </a:lnSpc>
              </a:pPr>
              <a:endParaRPr lang="en-US" sz="1963">
                <a:solidFill>
                  <a:srgbClr val="FFFFFF"/>
                </a:solidFill>
                <a:latin typeface="HK Grotesk"/>
                <a:ea typeface="HK Grotesk"/>
                <a:cs typeface="HK Grotesk"/>
                <a:sym typeface="HK Grotesk"/>
              </a:endParaRPr>
            </a:p>
            <a:p>
              <a:pPr marL="0" lvl="0" indent="0" algn="l">
                <a:lnSpc>
                  <a:spcPts val="2552"/>
                </a:lnSpc>
              </a:pPr>
              <a:r>
                <a:rPr lang="en-US" sz="1963">
                  <a:solidFill>
                    <a:srgbClr val="FFFFFF"/>
                  </a:solidFill>
                  <a:latin typeface="HK Grotesk"/>
                  <a:ea typeface="HK Grotesk"/>
                  <a:cs typeface="HK Grotesk"/>
                  <a:sym typeface="HK Grotesk"/>
                </a:rPr>
                <a:t>We addressed a variety of questions, ranging from understanding product performance and sales trends to diving into customer behavior.</a:t>
              </a:r>
            </a:p>
            <a:p>
              <a:pPr marL="0" lvl="0" indent="0" algn="l">
                <a:lnSpc>
                  <a:spcPts val="2552"/>
                </a:lnSpc>
              </a:pPr>
              <a:endParaRPr lang="en-US" sz="1963">
                <a:solidFill>
                  <a:srgbClr val="FFFFFF"/>
                </a:solidFill>
                <a:latin typeface="HK Grotesk"/>
                <a:ea typeface="HK Grotesk"/>
                <a:cs typeface="HK Grotesk"/>
                <a:sym typeface="HK Grotesk"/>
              </a:endParaRPr>
            </a:p>
            <a:p>
              <a:pPr marL="0" lvl="0" indent="0" algn="l">
                <a:lnSpc>
                  <a:spcPts val="2552"/>
                </a:lnSpc>
              </a:pPr>
              <a:r>
                <a:rPr lang="en-US" sz="1963">
                  <a:solidFill>
                    <a:srgbClr val="FFFFFF"/>
                  </a:solidFill>
                  <a:latin typeface="HK Grotesk"/>
                  <a:ea typeface="HK Grotesk"/>
                  <a:cs typeface="HK Grotesk"/>
                  <a:sym typeface="HK Grotesk"/>
                </a:rPr>
                <a:t>Throughout our analysis, we made use of SQL queries to extract relevant information from the dataset.</a:t>
              </a:r>
            </a:p>
            <a:p>
              <a:pPr marL="0" lvl="0" indent="0" algn="l">
                <a:lnSpc>
                  <a:spcPts val="2552"/>
                </a:lnSpc>
              </a:pPr>
              <a:endParaRPr lang="en-US" sz="1963">
                <a:solidFill>
                  <a:srgbClr val="FFFFFF"/>
                </a:solidFill>
                <a:latin typeface="HK Grotesk"/>
                <a:ea typeface="HK Grotesk"/>
                <a:cs typeface="HK Grotesk"/>
                <a:sym typeface="HK Grotesk"/>
              </a:endParaRPr>
            </a:p>
            <a:p>
              <a:pPr marL="0" lvl="0" indent="0" algn="l">
                <a:lnSpc>
                  <a:spcPts val="2552"/>
                </a:lnSpc>
              </a:pPr>
              <a:r>
                <a:rPr lang="en-US" sz="1963">
                  <a:solidFill>
                    <a:srgbClr val="FFFFFF"/>
                  </a:solidFill>
                  <a:latin typeface="HK Grotesk"/>
                  <a:ea typeface="HK Grotesk"/>
                  <a:cs typeface="HK Grotesk"/>
                  <a:sym typeface="HK Grotesk"/>
                </a:rPr>
                <a:t>Some key takeaways from our analysis include:</a:t>
              </a:r>
            </a:p>
            <a:p>
              <a:pPr marL="0" lvl="0" indent="0" algn="l">
                <a:lnSpc>
                  <a:spcPts val="2552"/>
                </a:lnSpc>
              </a:pPr>
              <a:endParaRPr lang="en-US" sz="1963">
                <a:solidFill>
                  <a:srgbClr val="FFFFFF"/>
                </a:solidFill>
                <a:latin typeface="HK Grotesk"/>
                <a:ea typeface="HK Grotesk"/>
                <a:cs typeface="HK Grotesk"/>
                <a:sym typeface="HK Grotesk"/>
              </a:endParaRPr>
            </a:p>
            <a:p>
              <a:pPr marL="423925" lvl="1" indent="-211962" algn="l">
                <a:lnSpc>
                  <a:spcPts val="2552"/>
                </a:lnSpc>
                <a:buFont typeface="Arial"/>
                <a:buChar char="•"/>
              </a:pPr>
              <a:r>
                <a:rPr lang="en-US" sz="1963">
                  <a:solidFill>
                    <a:srgbClr val="FFFFFF"/>
                  </a:solidFill>
                  <a:latin typeface="HK Grotesk"/>
                  <a:ea typeface="HK Grotesk"/>
                  <a:cs typeface="HK Grotesk"/>
                  <a:sym typeface="HK Grotesk"/>
                </a:rPr>
                <a:t>Identification of top-performing product lines and branches.</a:t>
              </a:r>
            </a:p>
            <a:p>
              <a:pPr marL="423925" lvl="1" indent="-211962" algn="l">
                <a:lnSpc>
                  <a:spcPts val="2552"/>
                </a:lnSpc>
                <a:buFont typeface="Arial"/>
                <a:buChar char="•"/>
              </a:pPr>
              <a:r>
                <a:rPr lang="en-US" sz="1963">
                  <a:solidFill>
                    <a:srgbClr val="FFFFFF"/>
                  </a:solidFill>
                  <a:latin typeface="HK Grotesk"/>
                  <a:ea typeface="HK Grotesk"/>
                  <a:cs typeface="HK Grotesk"/>
                  <a:sym typeface="HK Grotesk"/>
                </a:rPr>
                <a:t>Analysis of sales trends, which can inform sales strategies and modifications.</a:t>
              </a:r>
            </a:p>
            <a:p>
              <a:pPr marL="423925" lvl="1" indent="-211962" algn="l">
                <a:lnSpc>
                  <a:spcPts val="2552"/>
                </a:lnSpc>
                <a:buFont typeface="Arial"/>
                <a:buChar char="•"/>
              </a:pPr>
              <a:r>
                <a:rPr lang="en-US" sz="1963">
                  <a:solidFill>
                    <a:srgbClr val="FFFFFF"/>
                  </a:solidFill>
                  <a:latin typeface="HK Grotesk"/>
                  <a:ea typeface="HK Grotesk"/>
                  <a:cs typeface="HK Grotesk"/>
                  <a:sym typeface="HK Grotesk"/>
                </a:rPr>
                <a:t>Profiling of customer segments and their profitability.</a:t>
              </a:r>
            </a:p>
          </p:txBody>
        </p:sp>
        <p:sp>
          <p:nvSpPr>
            <p:cNvPr id="9" name="AutoShape 9"/>
            <p:cNvSpPr/>
            <p:nvPr/>
          </p:nvSpPr>
          <p:spPr>
            <a:xfrm>
              <a:off x="0" y="2249853"/>
              <a:ext cx="11179230" cy="0"/>
            </a:xfrm>
            <a:prstGeom prst="line">
              <a:avLst/>
            </a:prstGeom>
            <a:ln w="139700" cap="flat">
              <a:solidFill>
                <a:srgbClr val="4E5B67"/>
              </a:solidFill>
              <a:prstDash val="solid"/>
              <a:headEnd type="none" w="sm" len="sm"/>
              <a:tailEnd type="none" w="sm" len="sm"/>
            </a:ln>
          </p:spPr>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grpSp>
        <p:nvGrpSpPr>
          <p:cNvPr id="3" name="Group 3"/>
          <p:cNvGrpSpPr/>
          <p:nvPr/>
        </p:nvGrpSpPr>
        <p:grpSpPr>
          <a:xfrm>
            <a:off x="2574204" y="4227800"/>
            <a:ext cx="13139592" cy="1831399"/>
            <a:chOff x="0" y="0"/>
            <a:chExt cx="17519456" cy="2441865"/>
          </a:xfrm>
        </p:grpSpPr>
        <p:sp>
          <p:nvSpPr>
            <p:cNvPr id="4" name="TextBox 4"/>
            <p:cNvSpPr txBox="1"/>
            <p:nvPr/>
          </p:nvSpPr>
          <p:spPr>
            <a:xfrm>
              <a:off x="0" y="-209550"/>
              <a:ext cx="17519456" cy="1672590"/>
            </a:xfrm>
            <a:prstGeom prst="rect">
              <a:avLst/>
            </a:prstGeom>
          </p:spPr>
          <p:txBody>
            <a:bodyPr lIns="0" tIns="0" rIns="0" bIns="0" rtlCol="0" anchor="t">
              <a:spAutoFit/>
            </a:bodyPr>
            <a:lstStyle/>
            <a:p>
              <a:pPr marL="0" lvl="0" indent="0" algn="ctr">
                <a:lnSpc>
                  <a:spcPts val="10800"/>
                </a:lnSpc>
              </a:pPr>
              <a:r>
                <a:rPr lang="en-US" sz="7200" b="1">
                  <a:solidFill>
                    <a:srgbClr val="FFFFFF"/>
                  </a:solidFill>
                  <a:latin typeface="Glacial Indifference Bold"/>
                  <a:ea typeface="Glacial Indifference Bold"/>
                  <a:cs typeface="Glacial Indifference Bold"/>
                  <a:sym typeface="Glacial Indifference Bold"/>
                </a:rPr>
                <a:t>THANK YOU!</a:t>
              </a:r>
            </a:p>
          </p:txBody>
        </p:sp>
        <p:sp>
          <p:nvSpPr>
            <p:cNvPr id="5" name="TextBox 5"/>
            <p:cNvSpPr txBox="1"/>
            <p:nvPr/>
          </p:nvSpPr>
          <p:spPr>
            <a:xfrm>
              <a:off x="0" y="1701032"/>
              <a:ext cx="17519456" cy="740833"/>
            </a:xfrm>
            <a:prstGeom prst="rect">
              <a:avLst/>
            </a:prstGeom>
          </p:spPr>
          <p:txBody>
            <a:bodyPr lIns="0" tIns="0" rIns="0" bIns="0" rtlCol="0" anchor="t">
              <a:spAutoFit/>
            </a:bodyPr>
            <a:lstStyle/>
            <a:p>
              <a:pPr marL="0" lvl="0" indent="0" algn="ctr">
                <a:lnSpc>
                  <a:spcPts val="4550"/>
                </a:lnSpc>
              </a:pPr>
              <a:r>
                <a:rPr lang="en-US" sz="3500">
                  <a:solidFill>
                    <a:srgbClr val="FFFFFF"/>
                  </a:solidFill>
                  <a:latin typeface="HK Grotesk"/>
                  <a:ea typeface="HK Grotesk"/>
                  <a:cs typeface="HK Grotesk"/>
                  <a:sym typeface="HK Grotesk"/>
                </a:rPr>
                <a:t>FOR YOUR ATTENTION</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rot="5400000" flipV="1">
            <a:off x="5887357" y="-2113643"/>
            <a:ext cx="10287000" cy="14514286"/>
          </a:xfrm>
          <a:custGeom>
            <a:avLst/>
            <a:gdLst/>
            <a:ahLst/>
            <a:cxnLst/>
            <a:rect l="l" t="t" r="r" b="b"/>
            <a:pathLst>
              <a:path w="10287000" h="14514286">
                <a:moveTo>
                  <a:pt x="0" y="14514286"/>
                </a:moveTo>
                <a:lnTo>
                  <a:pt x="10287000" y="14514286"/>
                </a:lnTo>
                <a:lnTo>
                  <a:pt x="10287000" y="0"/>
                </a:lnTo>
                <a:lnTo>
                  <a:pt x="0" y="0"/>
                </a:lnTo>
                <a:lnTo>
                  <a:pt x="0" y="14514286"/>
                </a:lnTo>
                <a:close/>
              </a:path>
            </a:pathLst>
          </a:custGeom>
          <a:blipFill>
            <a:blip r:embed="rId3"/>
            <a:stretch>
              <a:fillRect/>
            </a:stretch>
          </a:blipFill>
        </p:spPr>
      </p:sp>
      <p:sp>
        <p:nvSpPr>
          <p:cNvPr id="4" name="Freeform 4"/>
          <p:cNvSpPr/>
          <p:nvPr/>
        </p:nvSpPr>
        <p:spPr>
          <a:xfrm>
            <a:off x="1258356" y="2214407"/>
            <a:ext cx="6356958" cy="6356958"/>
          </a:xfrm>
          <a:custGeom>
            <a:avLst/>
            <a:gdLst/>
            <a:ahLst/>
            <a:cxnLst/>
            <a:rect l="l" t="t" r="r" b="b"/>
            <a:pathLst>
              <a:path w="6356958" h="6356958">
                <a:moveTo>
                  <a:pt x="0" y="0"/>
                </a:moveTo>
                <a:lnTo>
                  <a:pt x="6356958" y="0"/>
                </a:lnTo>
                <a:lnTo>
                  <a:pt x="6356958" y="6356958"/>
                </a:lnTo>
                <a:lnTo>
                  <a:pt x="0" y="6356958"/>
                </a:lnTo>
                <a:lnTo>
                  <a:pt x="0" y="0"/>
                </a:lnTo>
                <a:close/>
              </a:path>
            </a:pathLst>
          </a:custGeom>
          <a:blipFill>
            <a:blip r:embed="rId4"/>
            <a:stretch>
              <a:fillRect/>
            </a:stretch>
          </a:blipFill>
        </p:spPr>
      </p:sp>
      <p:sp>
        <p:nvSpPr>
          <p:cNvPr id="5" name="TextBox 5"/>
          <p:cNvSpPr txBox="1"/>
          <p:nvPr/>
        </p:nvSpPr>
        <p:spPr>
          <a:xfrm>
            <a:off x="9437529" y="2136187"/>
            <a:ext cx="7821771" cy="933610"/>
          </a:xfrm>
          <a:prstGeom prst="rect">
            <a:avLst/>
          </a:prstGeom>
        </p:spPr>
        <p:txBody>
          <a:bodyPr lIns="0" tIns="0" rIns="0" bIns="0" rtlCol="0" anchor="t">
            <a:spAutoFit/>
          </a:bodyPr>
          <a:lstStyle/>
          <a:p>
            <a:pPr algn="r">
              <a:lnSpc>
                <a:spcPts val="7284"/>
              </a:lnSpc>
            </a:pPr>
            <a:r>
              <a:rPr lang="en-US" sz="6446" b="1">
                <a:solidFill>
                  <a:srgbClr val="FFFFFF"/>
                </a:solidFill>
                <a:latin typeface="Glacial Indifference Bold"/>
                <a:ea typeface="Glacial Indifference Bold"/>
                <a:cs typeface="Glacial Indifference Bold"/>
                <a:sym typeface="Glacial Indifference Bold"/>
              </a:rPr>
              <a:t>DATASET OVERVIEW</a:t>
            </a:r>
          </a:p>
        </p:txBody>
      </p:sp>
      <p:sp>
        <p:nvSpPr>
          <p:cNvPr id="6" name="TextBox 6"/>
          <p:cNvSpPr txBox="1"/>
          <p:nvPr/>
        </p:nvSpPr>
        <p:spPr>
          <a:xfrm>
            <a:off x="9437529" y="3603197"/>
            <a:ext cx="7821771" cy="2795270"/>
          </a:xfrm>
          <a:prstGeom prst="rect">
            <a:avLst/>
          </a:prstGeom>
        </p:spPr>
        <p:txBody>
          <a:bodyPr lIns="0" tIns="0" rIns="0" bIns="0" rtlCol="0" anchor="t">
            <a:spAutoFit/>
          </a:bodyPr>
          <a:lstStyle/>
          <a:p>
            <a:pPr algn="r">
              <a:lnSpc>
                <a:spcPts val="4480"/>
              </a:lnSpc>
            </a:pPr>
            <a:r>
              <a:rPr lang="en-US" sz="3200">
                <a:solidFill>
                  <a:srgbClr val="FFFFFF"/>
                </a:solidFill>
                <a:latin typeface="HK Grotesk"/>
                <a:ea typeface="HK Grotesk"/>
                <a:cs typeface="HK Grotesk"/>
                <a:sym typeface="HK Grotesk"/>
              </a:rPr>
              <a:t>This dataset contains sales transactions from three different branches of Amazon, respectively located in Mandalay, Yangon and Naypyitaw. The data contains 17 columns and 1000 rows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sp>
        <p:nvSpPr>
          <p:cNvPr id="4" name="Freeform 4"/>
          <p:cNvSpPr/>
          <p:nvPr/>
        </p:nvSpPr>
        <p:spPr>
          <a:xfrm>
            <a:off x="9144000" y="1148690"/>
            <a:ext cx="8115300" cy="7989621"/>
          </a:xfrm>
          <a:custGeom>
            <a:avLst/>
            <a:gdLst/>
            <a:ahLst/>
            <a:cxnLst/>
            <a:rect l="l" t="t" r="r" b="b"/>
            <a:pathLst>
              <a:path w="8115300" h="7989621">
                <a:moveTo>
                  <a:pt x="0" y="0"/>
                </a:moveTo>
                <a:lnTo>
                  <a:pt x="8115300" y="0"/>
                </a:lnTo>
                <a:lnTo>
                  <a:pt x="8115300" y="7989620"/>
                </a:lnTo>
                <a:lnTo>
                  <a:pt x="0" y="7989620"/>
                </a:lnTo>
                <a:lnTo>
                  <a:pt x="0" y="0"/>
                </a:lnTo>
                <a:close/>
              </a:path>
            </a:pathLst>
          </a:custGeom>
          <a:blipFill>
            <a:blip r:embed="rId4"/>
            <a:stretch>
              <a:fillRect/>
            </a:stretch>
          </a:blipFill>
        </p:spPr>
      </p:sp>
      <p:sp>
        <p:nvSpPr>
          <p:cNvPr id="5" name="TextBox 5"/>
          <p:cNvSpPr txBox="1"/>
          <p:nvPr/>
        </p:nvSpPr>
        <p:spPr>
          <a:xfrm>
            <a:off x="1057125" y="2320674"/>
            <a:ext cx="6142093" cy="933322"/>
          </a:xfrm>
          <a:prstGeom prst="rect">
            <a:avLst/>
          </a:prstGeom>
        </p:spPr>
        <p:txBody>
          <a:bodyPr lIns="0" tIns="0" rIns="0" bIns="0" rtlCol="0" anchor="t">
            <a:spAutoFit/>
          </a:bodyPr>
          <a:lstStyle/>
          <a:p>
            <a:pPr algn="l">
              <a:lnSpc>
                <a:spcPts val="7248"/>
              </a:lnSpc>
            </a:pPr>
            <a:r>
              <a:rPr lang="en-US" sz="6414" b="1">
                <a:solidFill>
                  <a:srgbClr val="FFFFFF"/>
                </a:solidFill>
                <a:latin typeface="Glacial Indifference Bold"/>
                <a:ea typeface="Glacial Indifference Bold"/>
                <a:cs typeface="Glacial Indifference Bold"/>
                <a:sym typeface="Glacial Indifference Bold"/>
              </a:rPr>
              <a:t>METHODOLOGY</a:t>
            </a:r>
          </a:p>
        </p:txBody>
      </p:sp>
      <p:sp>
        <p:nvSpPr>
          <p:cNvPr id="6" name="TextBox 6"/>
          <p:cNvSpPr txBox="1"/>
          <p:nvPr/>
        </p:nvSpPr>
        <p:spPr>
          <a:xfrm>
            <a:off x="1057125" y="3690297"/>
            <a:ext cx="7402185" cy="2127250"/>
          </a:xfrm>
          <a:prstGeom prst="rect">
            <a:avLst/>
          </a:prstGeom>
        </p:spPr>
        <p:txBody>
          <a:bodyPr lIns="0" tIns="0" rIns="0" bIns="0" rtlCol="0" anchor="t">
            <a:spAutoFit/>
          </a:bodyPr>
          <a:lstStyle/>
          <a:p>
            <a:pPr algn="l">
              <a:lnSpc>
                <a:spcPts val="5179"/>
              </a:lnSpc>
            </a:pPr>
            <a:r>
              <a:rPr lang="en-US" sz="3699">
                <a:solidFill>
                  <a:srgbClr val="FFFFFF"/>
                </a:solidFill>
                <a:latin typeface="HK Grotesk"/>
                <a:ea typeface="HK Grotesk"/>
                <a:cs typeface="HK Grotesk"/>
                <a:sym typeface="HK Grotesk"/>
              </a:rPr>
              <a:t>Steps Taken:</a:t>
            </a:r>
          </a:p>
          <a:p>
            <a:pPr marL="604519" lvl="1" indent="-302260" algn="l">
              <a:lnSpc>
                <a:spcPts val="3919"/>
              </a:lnSpc>
              <a:buFont typeface="Arial"/>
              <a:buChar char="•"/>
            </a:pPr>
            <a:r>
              <a:rPr lang="en-US" sz="2799">
                <a:solidFill>
                  <a:srgbClr val="FFFFFF"/>
                </a:solidFill>
                <a:latin typeface="HK Grotesk"/>
                <a:ea typeface="HK Grotesk"/>
                <a:cs typeface="HK Grotesk"/>
                <a:sym typeface="HK Grotesk"/>
              </a:rPr>
              <a:t>Data Wrangling</a:t>
            </a:r>
          </a:p>
          <a:p>
            <a:pPr marL="604519" lvl="1" indent="-302260" algn="l">
              <a:lnSpc>
                <a:spcPts val="3919"/>
              </a:lnSpc>
              <a:buFont typeface="Arial"/>
              <a:buChar char="•"/>
            </a:pPr>
            <a:r>
              <a:rPr lang="en-US" sz="2799">
                <a:solidFill>
                  <a:srgbClr val="FFFFFF"/>
                </a:solidFill>
                <a:latin typeface="HK Grotesk"/>
                <a:ea typeface="HK Grotesk"/>
                <a:cs typeface="HK Grotesk"/>
                <a:sym typeface="HK Grotesk"/>
              </a:rPr>
              <a:t>Feature Engineering</a:t>
            </a:r>
          </a:p>
          <a:p>
            <a:pPr marL="604519" lvl="1" indent="-302260" algn="l">
              <a:lnSpc>
                <a:spcPts val="3919"/>
              </a:lnSpc>
              <a:buFont typeface="Arial"/>
              <a:buChar char="•"/>
            </a:pPr>
            <a:r>
              <a:rPr lang="en-US" sz="2799">
                <a:solidFill>
                  <a:srgbClr val="FFFFFF"/>
                </a:solidFill>
                <a:latin typeface="HK Grotesk"/>
                <a:ea typeface="HK Grotesk"/>
                <a:cs typeface="HK Grotesk"/>
                <a:sym typeface="HK Grotesk"/>
              </a:rPr>
              <a:t>Insights </a:t>
            </a:r>
          </a:p>
        </p:txBody>
      </p:sp>
      <p:sp>
        <p:nvSpPr>
          <p:cNvPr id="7" name="TextBox 7"/>
          <p:cNvSpPr txBox="1"/>
          <p:nvPr/>
        </p:nvSpPr>
        <p:spPr>
          <a:xfrm>
            <a:off x="1028700" y="5948672"/>
            <a:ext cx="7430609" cy="1631950"/>
          </a:xfrm>
          <a:prstGeom prst="rect">
            <a:avLst/>
          </a:prstGeom>
        </p:spPr>
        <p:txBody>
          <a:bodyPr lIns="0" tIns="0" rIns="0" bIns="0" rtlCol="0" anchor="t">
            <a:spAutoFit/>
          </a:bodyPr>
          <a:lstStyle/>
          <a:p>
            <a:pPr algn="l">
              <a:lnSpc>
                <a:spcPts val="5179"/>
              </a:lnSpc>
            </a:pPr>
            <a:r>
              <a:rPr lang="en-US" sz="3699">
                <a:solidFill>
                  <a:srgbClr val="FFFFFF"/>
                </a:solidFill>
                <a:latin typeface="HK Grotesk"/>
                <a:ea typeface="HK Grotesk"/>
                <a:cs typeface="HK Grotesk"/>
                <a:sym typeface="HK Grotesk"/>
              </a:rPr>
              <a:t>Tools Used:</a:t>
            </a:r>
          </a:p>
          <a:p>
            <a:pPr marL="604519" lvl="1" indent="-302260" algn="l">
              <a:lnSpc>
                <a:spcPts val="3919"/>
              </a:lnSpc>
              <a:buFont typeface="Arial"/>
              <a:buChar char="•"/>
            </a:pPr>
            <a:r>
              <a:rPr lang="en-US" sz="2799">
                <a:solidFill>
                  <a:srgbClr val="FFFFFF"/>
                </a:solidFill>
                <a:latin typeface="HK Grotesk"/>
                <a:ea typeface="HK Grotesk"/>
                <a:cs typeface="HK Grotesk"/>
                <a:sym typeface="HK Grotesk"/>
              </a:rPr>
              <a:t>MYSQL Workbench</a:t>
            </a:r>
          </a:p>
          <a:p>
            <a:pPr marL="604519" lvl="1" indent="-302260" algn="l">
              <a:lnSpc>
                <a:spcPts val="3919"/>
              </a:lnSpc>
              <a:buFont typeface="Arial"/>
              <a:buChar char="•"/>
            </a:pPr>
            <a:r>
              <a:rPr lang="en-US" sz="2799">
                <a:solidFill>
                  <a:srgbClr val="FFFFFF"/>
                </a:solidFill>
                <a:latin typeface="HK Grotesk"/>
                <a:ea typeface="HK Grotesk"/>
                <a:cs typeface="HK Grotesk"/>
                <a:sym typeface="HK Grotesk"/>
              </a:rPr>
              <a:t>CSV Files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descr="Gradient Background"/>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sp>
        <p:nvSpPr>
          <p:cNvPr id="4" name="TextBox 4"/>
          <p:cNvSpPr txBox="1"/>
          <p:nvPr/>
        </p:nvSpPr>
        <p:spPr>
          <a:xfrm>
            <a:off x="1893341" y="737649"/>
            <a:ext cx="14501319" cy="1181102"/>
          </a:xfrm>
          <a:prstGeom prst="rect">
            <a:avLst/>
          </a:prstGeom>
        </p:spPr>
        <p:txBody>
          <a:bodyPr lIns="0" tIns="0" rIns="0" bIns="0" rtlCol="0" anchor="t">
            <a:spAutoFit/>
          </a:bodyPr>
          <a:lstStyle/>
          <a:p>
            <a:pPr marL="0" lvl="0" indent="0" algn="ctr">
              <a:lnSpc>
                <a:spcPts val="8925"/>
              </a:lnSpc>
            </a:pPr>
            <a:r>
              <a:rPr lang="en-US" sz="8500" b="1" strike="noStrike">
                <a:solidFill>
                  <a:srgbClr val="FFFFFF"/>
                </a:solidFill>
                <a:latin typeface="Glacial Indifference Bold"/>
                <a:ea typeface="Glacial Indifference Bold"/>
                <a:cs typeface="Glacial Indifference Bold"/>
                <a:sym typeface="Glacial Indifference Bold"/>
              </a:rPr>
              <a:t>DATA WRANGLING</a:t>
            </a:r>
          </a:p>
        </p:txBody>
      </p:sp>
      <p:sp>
        <p:nvSpPr>
          <p:cNvPr id="5" name="AutoShape 5"/>
          <p:cNvSpPr/>
          <p:nvPr/>
        </p:nvSpPr>
        <p:spPr>
          <a:xfrm>
            <a:off x="1893341" y="2227505"/>
            <a:ext cx="14501319" cy="0"/>
          </a:xfrm>
          <a:prstGeom prst="line">
            <a:avLst/>
          </a:prstGeom>
          <a:ln w="38100" cap="flat">
            <a:solidFill>
              <a:srgbClr val="EF83A3"/>
            </a:solidFill>
            <a:prstDash val="solid"/>
            <a:headEnd type="none" w="sm" len="sm"/>
            <a:tailEnd type="none" w="sm" len="sm"/>
          </a:ln>
        </p:spPr>
      </p:sp>
      <p:sp>
        <p:nvSpPr>
          <p:cNvPr id="6" name="TextBox 6"/>
          <p:cNvSpPr txBox="1"/>
          <p:nvPr/>
        </p:nvSpPr>
        <p:spPr>
          <a:xfrm>
            <a:off x="7359539" y="2908070"/>
            <a:ext cx="3568923" cy="6810375"/>
          </a:xfrm>
          <a:prstGeom prst="rect">
            <a:avLst/>
          </a:prstGeom>
        </p:spPr>
        <p:txBody>
          <a:bodyPr lIns="0" tIns="0" rIns="0" bIns="0" rtlCol="0" anchor="t">
            <a:spAutoFit/>
          </a:bodyPr>
          <a:lstStyle/>
          <a:p>
            <a:pPr marL="0" lvl="0" indent="0" algn="ctr">
              <a:lnSpc>
                <a:spcPts val="3638"/>
              </a:lnSpc>
            </a:pPr>
            <a:r>
              <a:rPr lang="en-US" sz="3031" strike="noStrike">
                <a:solidFill>
                  <a:srgbClr val="FFFFFF"/>
                </a:solidFill>
                <a:latin typeface="HK Grotesk"/>
                <a:ea typeface="HK Grotesk"/>
                <a:cs typeface="HK Grotesk"/>
                <a:sym typeface="HK Grotesk"/>
              </a:rPr>
              <a:t>Create a table:</a:t>
            </a:r>
          </a:p>
          <a:p>
            <a:pPr marL="0" lvl="0" indent="0" algn="ctr">
              <a:lnSpc>
                <a:spcPts val="2198"/>
              </a:lnSpc>
            </a:pPr>
            <a:r>
              <a:rPr lang="en-US" sz="1832">
                <a:solidFill>
                  <a:srgbClr val="FFFFFF"/>
                </a:solidFill>
                <a:latin typeface="HK Grotesk"/>
                <a:ea typeface="HK Grotesk"/>
                <a:cs typeface="HK Grotesk"/>
                <a:sym typeface="HK Grotesk"/>
              </a:rPr>
              <a:t>    CREATE TABLE IF NOT EXISTS amazon(</a:t>
            </a:r>
          </a:p>
          <a:p>
            <a:pPr marL="0" lvl="0" indent="0" algn="ctr">
              <a:lnSpc>
                <a:spcPts val="2198"/>
              </a:lnSpc>
            </a:pPr>
            <a:r>
              <a:rPr lang="en-US" sz="1832">
                <a:solidFill>
                  <a:srgbClr val="FFFFFF"/>
                </a:solidFill>
                <a:latin typeface="HK Grotesk"/>
                <a:ea typeface="HK Grotesk"/>
                <a:cs typeface="HK Grotesk"/>
                <a:sym typeface="HK Grotesk"/>
              </a:rPr>
              <a:t>           Invoice_ID VARCHAR(50),</a:t>
            </a:r>
          </a:p>
          <a:p>
            <a:pPr marL="0" lvl="0" indent="0" algn="ctr">
              <a:lnSpc>
                <a:spcPts val="2198"/>
              </a:lnSpc>
            </a:pPr>
            <a:r>
              <a:rPr lang="en-US" sz="1832">
                <a:solidFill>
                  <a:srgbClr val="FFFFFF"/>
                </a:solidFill>
                <a:latin typeface="HK Grotesk"/>
                <a:ea typeface="HK Grotesk"/>
                <a:cs typeface="HK Grotesk"/>
                <a:sym typeface="HK Grotesk"/>
              </a:rPr>
              <a:t>           Branch VARCHAR(50),</a:t>
            </a:r>
          </a:p>
          <a:p>
            <a:pPr marL="0" lvl="0" indent="0" algn="ctr">
              <a:lnSpc>
                <a:spcPts val="2198"/>
              </a:lnSpc>
            </a:pPr>
            <a:r>
              <a:rPr lang="en-US" sz="1832">
                <a:solidFill>
                  <a:srgbClr val="FFFFFF"/>
                </a:solidFill>
                <a:latin typeface="HK Grotesk"/>
                <a:ea typeface="HK Grotesk"/>
                <a:cs typeface="HK Grotesk"/>
                <a:sym typeface="HK Grotesk"/>
              </a:rPr>
              <a:t>           City VARCHAR(50),</a:t>
            </a:r>
          </a:p>
          <a:p>
            <a:pPr marL="0" lvl="0" indent="0" algn="ctr">
              <a:lnSpc>
                <a:spcPts val="2198"/>
              </a:lnSpc>
            </a:pPr>
            <a:r>
              <a:rPr lang="en-US" sz="1832">
                <a:solidFill>
                  <a:srgbClr val="FFFFFF"/>
                </a:solidFill>
                <a:latin typeface="HK Grotesk"/>
                <a:ea typeface="HK Grotesk"/>
                <a:cs typeface="HK Grotesk"/>
                <a:sym typeface="HK Grotesk"/>
              </a:rPr>
              <a:t>           Customer VARCHAR(50),</a:t>
            </a:r>
          </a:p>
          <a:p>
            <a:pPr marL="0" lvl="0" indent="0" algn="ctr">
              <a:lnSpc>
                <a:spcPts val="2198"/>
              </a:lnSpc>
            </a:pPr>
            <a:r>
              <a:rPr lang="en-US" sz="1832">
                <a:solidFill>
                  <a:srgbClr val="FFFFFF"/>
                </a:solidFill>
                <a:latin typeface="HK Grotesk"/>
                <a:ea typeface="HK Grotesk"/>
                <a:cs typeface="HK Grotesk"/>
                <a:sym typeface="HK Grotesk"/>
              </a:rPr>
              <a:t>           Gender VARCHAR(10),</a:t>
            </a:r>
          </a:p>
          <a:p>
            <a:pPr marL="0" lvl="0" indent="0" algn="ctr">
              <a:lnSpc>
                <a:spcPts val="2198"/>
              </a:lnSpc>
            </a:pPr>
            <a:r>
              <a:rPr lang="en-US" sz="1832">
                <a:solidFill>
                  <a:srgbClr val="FFFFFF"/>
                </a:solidFill>
                <a:latin typeface="HK Grotesk"/>
                <a:ea typeface="HK Grotesk"/>
                <a:cs typeface="HK Grotesk"/>
                <a:sym typeface="HK Grotesk"/>
              </a:rPr>
              <a:t>           Product_line VARCHAR(50),</a:t>
            </a:r>
          </a:p>
          <a:p>
            <a:pPr marL="0" lvl="0" indent="0" algn="ctr">
              <a:lnSpc>
                <a:spcPts val="2198"/>
              </a:lnSpc>
            </a:pPr>
            <a:r>
              <a:rPr lang="en-US" sz="1832">
                <a:solidFill>
                  <a:srgbClr val="FFFFFF"/>
                </a:solidFill>
                <a:latin typeface="HK Grotesk"/>
                <a:ea typeface="HK Grotesk"/>
                <a:cs typeface="HK Grotesk"/>
                <a:sym typeface="HK Grotesk"/>
              </a:rPr>
              <a:t>           Unit_price DECIMAL(10,2),</a:t>
            </a:r>
          </a:p>
          <a:p>
            <a:pPr marL="0" lvl="0" indent="0" algn="ctr">
              <a:lnSpc>
                <a:spcPts val="2198"/>
              </a:lnSpc>
            </a:pPr>
            <a:r>
              <a:rPr lang="en-US" sz="1832">
                <a:solidFill>
                  <a:srgbClr val="FFFFFF"/>
                </a:solidFill>
                <a:latin typeface="HK Grotesk"/>
                <a:ea typeface="HK Grotesk"/>
                <a:cs typeface="HK Grotesk"/>
                <a:sym typeface="HK Grotesk"/>
              </a:rPr>
              <a:t>           Quantity INT,</a:t>
            </a:r>
          </a:p>
          <a:p>
            <a:pPr marL="0" lvl="0" indent="0" algn="ctr">
              <a:lnSpc>
                <a:spcPts val="2198"/>
              </a:lnSpc>
            </a:pPr>
            <a:r>
              <a:rPr lang="en-US" sz="1832">
                <a:solidFill>
                  <a:srgbClr val="FFFFFF"/>
                </a:solidFill>
                <a:latin typeface="HK Grotesk"/>
                <a:ea typeface="HK Grotesk"/>
                <a:cs typeface="HK Grotesk"/>
                <a:sym typeface="HK Grotesk"/>
              </a:rPr>
              <a:t>           Tax_5_percent DECIMAL(10,4),</a:t>
            </a:r>
          </a:p>
          <a:p>
            <a:pPr marL="0" lvl="0" indent="0" algn="ctr">
              <a:lnSpc>
                <a:spcPts val="2198"/>
              </a:lnSpc>
            </a:pPr>
            <a:r>
              <a:rPr lang="en-US" sz="1832">
                <a:solidFill>
                  <a:srgbClr val="FFFFFF"/>
                </a:solidFill>
                <a:latin typeface="HK Grotesk"/>
                <a:ea typeface="HK Grotesk"/>
                <a:cs typeface="HK Grotesk"/>
                <a:sym typeface="HK Grotesk"/>
              </a:rPr>
              <a:t>           Total DECIMAL(10,4),</a:t>
            </a:r>
          </a:p>
          <a:p>
            <a:pPr marL="0" lvl="0" indent="0" algn="ctr">
              <a:lnSpc>
                <a:spcPts val="2198"/>
              </a:lnSpc>
            </a:pPr>
            <a:r>
              <a:rPr lang="en-US" sz="1832">
                <a:solidFill>
                  <a:srgbClr val="FFFFFF"/>
                </a:solidFill>
                <a:latin typeface="HK Grotesk"/>
                <a:ea typeface="HK Grotesk"/>
                <a:cs typeface="HK Grotesk"/>
                <a:sym typeface="HK Grotesk"/>
              </a:rPr>
              <a:t>           Date DATE,</a:t>
            </a:r>
          </a:p>
          <a:p>
            <a:pPr marL="0" lvl="0" indent="0" algn="ctr">
              <a:lnSpc>
                <a:spcPts val="2198"/>
              </a:lnSpc>
            </a:pPr>
            <a:r>
              <a:rPr lang="en-US" sz="1832">
                <a:solidFill>
                  <a:srgbClr val="FFFFFF"/>
                </a:solidFill>
                <a:latin typeface="HK Grotesk"/>
                <a:ea typeface="HK Grotesk"/>
                <a:cs typeface="HK Grotesk"/>
                <a:sym typeface="HK Grotesk"/>
              </a:rPr>
              <a:t>           Time TIME,</a:t>
            </a:r>
          </a:p>
          <a:p>
            <a:pPr marL="0" lvl="0" indent="0" algn="ctr">
              <a:lnSpc>
                <a:spcPts val="2198"/>
              </a:lnSpc>
            </a:pPr>
            <a:r>
              <a:rPr lang="en-US" sz="1832">
                <a:solidFill>
                  <a:srgbClr val="FFFFFF"/>
                </a:solidFill>
                <a:latin typeface="HK Grotesk"/>
                <a:ea typeface="HK Grotesk"/>
                <a:cs typeface="HK Grotesk"/>
                <a:sym typeface="HK Grotesk"/>
              </a:rPr>
              <a:t>           Payment VARCHAR(50),</a:t>
            </a:r>
          </a:p>
          <a:p>
            <a:pPr marL="0" lvl="0" indent="0" algn="ctr">
              <a:lnSpc>
                <a:spcPts val="2198"/>
              </a:lnSpc>
            </a:pPr>
            <a:r>
              <a:rPr lang="en-US" sz="1832">
                <a:solidFill>
                  <a:srgbClr val="FFFFFF"/>
                </a:solidFill>
                <a:latin typeface="HK Grotesk"/>
                <a:ea typeface="HK Grotesk"/>
                <a:cs typeface="HK Grotesk"/>
                <a:sym typeface="HK Grotesk"/>
              </a:rPr>
              <a:t>           cogs DECIMAL(10,2),</a:t>
            </a:r>
          </a:p>
          <a:p>
            <a:pPr marL="0" lvl="0" indent="0" algn="ctr">
              <a:lnSpc>
                <a:spcPts val="2198"/>
              </a:lnSpc>
            </a:pPr>
            <a:r>
              <a:rPr lang="en-US" sz="1832">
                <a:solidFill>
                  <a:srgbClr val="FFFFFF"/>
                </a:solidFill>
                <a:latin typeface="HK Grotesk"/>
                <a:ea typeface="HK Grotesk"/>
                <a:cs typeface="HK Grotesk"/>
                <a:sym typeface="HK Grotesk"/>
              </a:rPr>
              <a:t>           gross_margin_percent DECIMAL(10,9),</a:t>
            </a:r>
          </a:p>
          <a:p>
            <a:pPr marL="0" lvl="0" indent="0" algn="ctr">
              <a:lnSpc>
                <a:spcPts val="2198"/>
              </a:lnSpc>
            </a:pPr>
            <a:r>
              <a:rPr lang="en-US" sz="1832">
                <a:solidFill>
                  <a:srgbClr val="FFFFFF"/>
                </a:solidFill>
                <a:latin typeface="HK Grotesk"/>
                <a:ea typeface="HK Grotesk"/>
                <a:cs typeface="HK Grotesk"/>
                <a:sym typeface="HK Grotesk"/>
              </a:rPr>
              <a:t>           gross_income DECIMAL(10,4),</a:t>
            </a:r>
          </a:p>
          <a:p>
            <a:pPr marL="0" lvl="0" indent="0" algn="ctr">
              <a:lnSpc>
                <a:spcPts val="2198"/>
              </a:lnSpc>
            </a:pPr>
            <a:r>
              <a:rPr lang="en-US" sz="1832">
                <a:solidFill>
                  <a:srgbClr val="FFFFFF"/>
                </a:solidFill>
                <a:latin typeface="HK Grotesk"/>
                <a:ea typeface="HK Grotesk"/>
                <a:cs typeface="HK Grotesk"/>
                <a:sym typeface="HK Grotesk"/>
              </a:rPr>
              <a:t>           Rating DECIMAL(3,1)</a:t>
            </a:r>
          </a:p>
          <a:p>
            <a:pPr marL="0" lvl="0" indent="0" algn="ctr">
              <a:lnSpc>
                <a:spcPts val="2198"/>
              </a:lnSpc>
            </a:pPr>
            <a:r>
              <a:rPr lang="en-US" sz="1832">
                <a:solidFill>
                  <a:srgbClr val="FFFFFF"/>
                </a:solidFill>
                <a:latin typeface="HK Grotesk"/>
                <a:ea typeface="HK Grotesk"/>
                <a:cs typeface="HK Grotesk"/>
                <a:sym typeface="HK Grotesk"/>
              </a:rPr>
              <a:t>       );</a:t>
            </a:r>
          </a:p>
        </p:txBody>
      </p:sp>
      <p:sp>
        <p:nvSpPr>
          <p:cNvPr id="7" name="TextBox 7"/>
          <p:cNvSpPr txBox="1"/>
          <p:nvPr/>
        </p:nvSpPr>
        <p:spPr>
          <a:xfrm>
            <a:off x="12825737" y="5646793"/>
            <a:ext cx="3962742" cy="1009650"/>
          </a:xfrm>
          <a:prstGeom prst="rect">
            <a:avLst/>
          </a:prstGeom>
        </p:spPr>
        <p:txBody>
          <a:bodyPr lIns="0" tIns="0" rIns="0" bIns="0" rtlCol="0" anchor="t">
            <a:spAutoFit/>
          </a:bodyPr>
          <a:lstStyle/>
          <a:p>
            <a:pPr marL="0" lvl="0" indent="0" algn="ctr">
              <a:lnSpc>
                <a:spcPts val="3638"/>
              </a:lnSpc>
            </a:pPr>
            <a:r>
              <a:rPr lang="en-US" sz="3031" strike="noStrike">
                <a:solidFill>
                  <a:srgbClr val="FFFFFF"/>
                </a:solidFill>
                <a:latin typeface="HK Grotesk"/>
                <a:ea typeface="HK Grotesk"/>
                <a:cs typeface="HK Grotesk"/>
                <a:sym typeface="HK Grotesk"/>
              </a:rPr>
              <a:t>Import data from CSV:</a:t>
            </a:r>
          </a:p>
          <a:p>
            <a:pPr marL="0" lvl="0" indent="0" algn="ctr">
              <a:lnSpc>
                <a:spcPts val="2198"/>
              </a:lnSpc>
            </a:pPr>
            <a:r>
              <a:rPr lang="en-US" sz="1832">
                <a:solidFill>
                  <a:srgbClr val="FFFFFF"/>
                </a:solidFill>
                <a:latin typeface="HK Grotesk"/>
                <a:ea typeface="HK Grotesk"/>
                <a:cs typeface="HK Grotesk"/>
                <a:sym typeface="HK Grotesk"/>
              </a:rPr>
              <a:t>    Import data from csv file to MYSQL Workbench.</a:t>
            </a:r>
          </a:p>
        </p:txBody>
      </p:sp>
      <p:sp>
        <p:nvSpPr>
          <p:cNvPr id="8" name="TextBox 8"/>
          <p:cNvSpPr txBox="1"/>
          <p:nvPr/>
        </p:nvSpPr>
        <p:spPr>
          <a:xfrm>
            <a:off x="2256866" y="5532493"/>
            <a:ext cx="4376981" cy="1009650"/>
          </a:xfrm>
          <a:prstGeom prst="rect">
            <a:avLst/>
          </a:prstGeom>
        </p:spPr>
        <p:txBody>
          <a:bodyPr lIns="0" tIns="0" rIns="0" bIns="0" rtlCol="0" anchor="t">
            <a:spAutoFit/>
          </a:bodyPr>
          <a:lstStyle/>
          <a:p>
            <a:pPr marL="0" lvl="0" indent="0" algn="ctr">
              <a:lnSpc>
                <a:spcPts val="3622"/>
              </a:lnSpc>
            </a:pPr>
            <a:r>
              <a:rPr lang="en-US" sz="3018">
                <a:solidFill>
                  <a:srgbClr val="FFFFFF"/>
                </a:solidFill>
                <a:latin typeface="HK Grotesk"/>
                <a:ea typeface="HK Grotesk"/>
                <a:cs typeface="HK Grotesk"/>
                <a:sym typeface="HK Grotesk"/>
              </a:rPr>
              <a:t>Build a database:</a:t>
            </a:r>
          </a:p>
          <a:p>
            <a:pPr marL="0" lvl="0" indent="0" algn="ctr">
              <a:lnSpc>
                <a:spcPts val="2216"/>
              </a:lnSpc>
            </a:pPr>
            <a:r>
              <a:rPr lang="en-US" sz="1846">
                <a:solidFill>
                  <a:srgbClr val="FFFFFF"/>
                </a:solidFill>
                <a:latin typeface="HK Grotesk"/>
                <a:ea typeface="HK Grotesk"/>
                <a:cs typeface="HK Grotesk"/>
                <a:sym typeface="HK Grotesk"/>
              </a:rPr>
              <a:t>    CREATE DATABASE IF NOT EXISTS amazon;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descr="Gradient Background"/>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sp>
        <p:nvSpPr>
          <p:cNvPr id="4" name="TextBox 4"/>
          <p:cNvSpPr txBox="1"/>
          <p:nvPr/>
        </p:nvSpPr>
        <p:spPr>
          <a:xfrm>
            <a:off x="2105397" y="626515"/>
            <a:ext cx="14501319" cy="1181102"/>
          </a:xfrm>
          <a:prstGeom prst="rect">
            <a:avLst/>
          </a:prstGeom>
        </p:spPr>
        <p:txBody>
          <a:bodyPr lIns="0" tIns="0" rIns="0" bIns="0" rtlCol="0" anchor="t">
            <a:spAutoFit/>
          </a:bodyPr>
          <a:lstStyle/>
          <a:p>
            <a:pPr marL="0" lvl="0" indent="0" algn="ctr">
              <a:lnSpc>
                <a:spcPts val="8925"/>
              </a:lnSpc>
            </a:pPr>
            <a:r>
              <a:rPr lang="en-US" sz="8500" b="1">
                <a:solidFill>
                  <a:srgbClr val="FFFFFF"/>
                </a:solidFill>
                <a:latin typeface="Glacial Indifference Bold"/>
                <a:ea typeface="Glacial Indifference Bold"/>
                <a:cs typeface="Glacial Indifference Bold"/>
                <a:sym typeface="Glacial Indifference Bold"/>
              </a:rPr>
              <a:t>FEATURE ENGINEERING</a:t>
            </a:r>
          </a:p>
        </p:txBody>
      </p:sp>
      <p:sp>
        <p:nvSpPr>
          <p:cNvPr id="5" name="AutoShape 5"/>
          <p:cNvSpPr/>
          <p:nvPr/>
        </p:nvSpPr>
        <p:spPr>
          <a:xfrm>
            <a:off x="2105397" y="2243187"/>
            <a:ext cx="14501319" cy="0"/>
          </a:xfrm>
          <a:prstGeom prst="line">
            <a:avLst/>
          </a:prstGeom>
          <a:ln w="38100" cap="flat">
            <a:solidFill>
              <a:srgbClr val="EF83A3"/>
            </a:solidFill>
            <a:prstDash val="solid"/>
            <a:headEnd type="none" w="sm" len="sm"/>
            <a:tailEnd type="none" w="sm" len="sm"/>
          </a:ln>
        </p:spPr>
      </p:sp>
      <p:sp>
        <p:nvSpPr>
          <p:cNvPr id="6" name="TextBox 6"/>
          <p:cNvSpPr txBox="1"/>
          <p:nvPr/>
        </p:nvSpPr>
        <p:spPr>
          <a:xfrm>
            <a:off x="7010424" y="2911327"/>
            <a:ext cx="4317016" cy="6374148"/>
          </a:xfrm>
          <a:prstGeom prst="rect">
            <a:avLst/>
          </a:prstGeom>
        </p:spPr>
        <p:txBody>
          <a:bodyPr lIns="0" tIns="0" rIns="0" bIns="0" rtlCol="0" anchor="t">
            <a:spAutoFit/>
          </a:bodyPr>
          <a:lstStyle/>
          <a:p>
            <a:pPr marL="0" lvl="0" indent="0" algn="ctr">
              <a:lnSpc>
                <a:spcPts val="3703"/>
              </a:lnSpc>
            </a:pPr>
            <a:r>
              <a:rPr lang="en-US" sz="3085">
                <a:solidFill>
                  <a:srgbClr val="FFFFFF"/>
                </a:solidFill>
                <a:latin typeface="HK Grotesk"/>
                <a:ea typeface="HK Grotesk"/>
                <a:cs typeface="HK Grotesk"/>
                <a:sym typeface="HK Grotesk"/>
              </a:rPr>
              <a:t>Add a new column named dayname that contains the extracted days of the week on which the given transaction took place (Mon, Tue, Wed, Thur, Fri). </a:t>
            </a:r>
          </a:p>
          <a:p>
            <a:pPr marL="0" lvl="0" indent="0" algn="ctr">
              <a:lnSpc>
                <a:spcPts val="4614"/>
              </a:lnSpc>
            </a:pPr>
            <a:endParaRPr lang="en-US" sz="3085">
              <a:solidFill>
                <a:srgbClr val="FFFFFF"/>
              </a:solidFill>
              <a:latin typeface="HK Grotesk"/>
              <a:ea typeface="HK Grotesk"/>
              <a:cs typeface="HK Grotesk"/>
              <a:sym typeface="HK Grotesk"/>
            </a:endParaRPr>
          </a:p>
          <a:p>
            <a:pPr marL="0" lvl="0" indent="0" algn="ctr">
              <a:lnSpc>
                <a:spcPts val="2791"/>
              </a:lnSpc>
            </a:pPr>
            <a:r>
              <a:rPr lang="en-US" sz="2326">
                <a:solidFill>
                  <a:srgbClr val="FFFFFF"/>
                </a:solidFill>
                <a:latin typeface="HK Grotesk"/>
                <a:ea typeface="HK Grotesk"/>
                <a:cs typeface="HK Grotesk"/>
                <a:sym typeface="HK Grotesk"/>
              </a:rPr>
              <a:t>   ALTER TABLE amazon ADD COLUMN dayname VARCHAR(10);</a:t>
            </a:r>
          </a:p>
          <a:p>
            <a:pPr marL="0" lvl="0" indent="0" algn="ctr">
              <a:lnSpc>
                <a:spcPts val="2791"/>
              </a:lnSpc>
            </a:pPr>
            <a:endParaRPr lang="en-US" sz="2326">
              <a:solidFill>
                <a:srgbClr val="FFFFFF"/>
              </a:solidFill>
              <a:latin typeface="HK Grotesk"/>
              <a:ea typeface="HK Grotesk"/>
              <a:cs typeface="HK Grotesk"/>
              <a:sym typeface="HK Grotesk"/>
            </a:endParaRPr>
          </a:p>
          <a:p>
            <a:pPr marL="0" lvl="0" indent="0" algn="ctr">
              <a:lnSpc>
                <a:spcPts val="2791"/>
              </a:lnSpc>
            </a:pPr>
            <a:r>
              <a:rPr lang="en-US" sz="2326">
                <a:solidFill>
                  <a:srgbClr val="FFFFFF"/>
                </a:solidFill>
                <a:latin typeface="HK Grotesk"/>
                <a:ea typeface="HK Grotesk"/>
                <a:cs typeface="HK Grotesk"/>
                <a:sym typeface="HK Grotesk"/>
              </a:rPr>
              <a:t>UPDATE amazon SET dayname = DAYNAME(Date);</a:t>
            </a:r>
          </a:p>
        </p:txBody>
      </p:sp>
      <p:sp>
        <p:nvSpPr>
          <p:cNvPr id="7" name="TextBox 7"/>
          <p:cNvSpPr txBox="1"/>
          <p:nvPr/>
        </p:nvSpPr>
        <p:spPr>
          <a:xfrm>
            <a:off x="11856400" y="2911327"/>
            <a:ext cx="4750316" cy="6269515"/>
          </a:xfrm>
          <a:prstGeom prst="rect">
            <a:avLst/>
          </a:prstGeom>
        </p:spPr>
        <p:txBody>
          <a:bodyPr lIns="0" tIns="0" rIns="0" bIns="0" rtlCol="0" anchor="t">
            <a:spAutoFit/>
          </a:bodyPr>
          <a:lstStyle/>
          <a:p>
            <a:pPr algn="ctr">
              <a:lnSpc>
                <a:spcPts val="3937"/>
              </a:lnSpc>
            </a:pPr>
            <a:r>
              <a:rPr lang="en-US" sz="3281">
                <a:solidFill>
                  <a:srgbClr val="FFFFFF"/>
                </a:solidFill>
                <a:latin typeface="HK Grotesk"/>
                <a:ea typeface="HK Grotesk"/>
                <a:cs typeface="HK Grotesk"/>
                <a:sym typeface="HK Grotesk"/>
              </a:rPr>
              <a:t> Add a new column named monthname that contains the extracted months of the year on which the given transaction took place (Jan, Feb, Mar).</a:t>
            </a:r>
          </a:p>
          <a:p>
            <a:pPr marL="0" lvl="0" indent="0" algn="ctr">
              <a:lnSpc>
                <a:spcPts val="4192"/>
              </a:lnSpc>
            </a:pPr>
            <a:endParaRPr lang="en-US" sz="3281">
              <a:solidFill>
                <a:srgbClr val="FFFFFF"/>
              </a:solidFill>
              <a:latin typeface="HK Grotesk"/>
              <a:ea typeface="HK Grotesk"/>
              <a:cs typeface="HK Grotesk"/>
              <a:sym typeface="HK Grotesk"/>
            </a:endParaRPr>
          </a:p>
          <a:p>
            <a:pPr marL="0" lvl="0" indent="0" algn="ctr">
              <a:lnSpc>
                <a:spcPts val="2932"/>
              </a:lnSpc>
            </a:pPr>
            <a:r>
              <a:rPr lang="en-US" sz="2443">
                <a:solidFill>
                  <a:srgbClr val="FFFFFF"/>
                </a:solidFill>
                <a:latin typeface="HK Grotesk"/>
                <a:ea typeface="HK Grotesk"/>
                <a:cs typeface="HK Grotesk"/>
                <a:sym typeface="HK Grotesk"/>
              </a:rPr>
              <a:t>    ALTER TABLE amazon ADD COLUMN monthname VARCHAR(10);</a:t>
            </a:r>
          </a:p>
          <a:p>
            <a:pPr marL="0" lvl="0" indent="0" algn="ctr">
              <a:lnSpc>
                <a:spcPts val="3369"/>
              </a:lnSpc>
            </a:pPr>
            <a:endParaRPr lang="en-US" sz="2443">
              <a:solidFill>
                <a:srgbClr val="FFFFFF"/>
              </a:solidFill>
              <a:latin typeface="HK Grotesk"/>
              <a:ea typeface="HK Grotesk"/>
              <a:cs typeface="HK Grotesk"/>
              <a:sym typeface="HK Grotesk"/>
            </a:endParaRPr>
          </a:p>
          <a:p>
            <a:pPr marL="0" lvl="0" indent="0" algn="ctr">
              <a:lnSpc>
                <a:spcPts val="2932"/>
              </a:lnSpc>
            </a:pPr>
            <a:r>
              <a:rPr lang="en-US" sz="2443">
                <a:solidFill>
                  <a:srgbClr val="FFFFFF"/>
                </a:solidFill>
                <a:latin typeface="HK Grotesk"/>
                <a:ea typeface="HK Grotesk"/>
                <a:cs typeface="HK Grotesk"/>
                <a:sym typeface="HK Grotesk"/>
              </a:rPr>
              <a:t>UPDATE amazon SET monthname = MONTHNAME(Date);</a:t>
            </a:r>
          </a:p>
        </p:txBody>
      </p:sp>
      <p:sp>
        <p:nvSpPr>
          <p:cNvPr id="8" name="TextBox 8"/>
          <p:cNvSpPr txBox="1"/>
          <p:nvPr/>
        </p:nvSpPr>
        <p:spPr>
          <a:xfrm>
            <a:off x="1893341" y="2920852"/>
            <a:ext cx="4635906" cy="6315075"/>
          </a:xfrm>
          <a:prstGeom prst="rect">
            <a:avLst/>
          </a:prstGeom>
        </p:spPr>
        <p:txBody>
          <a:bodyPr lIns="0" tIns="0" rIns="0" bIns="0" rtlCol="0" anchor="t">
            <a:spAutoFit/>
          </a:bodyPr>
          <a:lstStyle/>
          <a:p>
            <a:pPr algn="ctr">
              <a:lnSpc>
                <a:spcPts val="3623"/>
              </a:lnSpc>
            </a:pPr>
            <a:r>
              <a:rPr lang="en-US" sz="3019">
                <a:solidFill>
                  <a:srgbClr val="FFFFFF"/>
                </a:solidFill>
                <a:latin typeface="HK Grotesk"/>
                <a:ea typeface="HK Grotesk"/>
                <a:cs typeface="HK Grotesk"/>
                <a:sym typeface="HK Grotesk"/>
              </a:rPr>
              <a:t>Add a new column named timeofday to give insight of sales in the Morning, Afternoon and Evening. </a:t>
            </a:r>
          </a:p>
          <a:p>
            <a:pPr algn="ctr">
              <a:lnSpc>
                <a:spcPts val="4366"/>
              </a:lnSpc>
            </a:pPr>
            <a:endParaRPr lang="en-US" sz="3019">
              <a:solidFill>
                <a:srgbClr val="FFFFFF"/>
              </a:solidFill>
              <a:latin typeface="HK Grotesk"/>
              <a:ea typeface="HK Grotesk"/>
              <a:cs typeface="HK Grotesk"/>
              <a:sym typeface="HK Grotesk"/>
            </a:endParaRPr>
          </a:p>
          <a:p>
            <a:pPr algn="ctr">
              <a:lnSpc>
                <a:spcPts val="2641"/>
              </a:lnSpc>
            </a:pPr>
            <a:r>
              <a:rPr lang="en-US" sz="2201">
                <a:solidFill>
                  <a:srgbClr val="FFFFFF"/>
                </a:solidFill>
                <a:latin typeface="HK Grotesk"/>
                <a:ea typeface="HK Grotesk"/>
                <a:cs typeface="HK Grotesk"/>
                <a:sym typeface="HK Grotesk"/>
              </a:rPr>
              <a:t>ALTER TABLE amazon ADD COLUMN timeofday VARCHAR(50); </a:t>
            </a:r>
          </a:p>
          <a:p>
            <a:pPr algn="ctr">
              <a:lnSpc>
                <a:spcPts val="2641"/>
              </a:lnSpc>
            </a:pPr>
            <a:endParaRPr lang="en-US" sz="2201">
              <a:solidFill>
                <a:srgbClr val="FFFFFF"/>
              </a:solidFill>
              <a:latin typeface="HK Grotesk"/>
              <a:ea typeface="HK Grotesk"/>
              <a:cs typeface="HK Grotesk"/>
              <a:sym typeface="HK Grotesk"/>
            </a:endParaRPr>
          </a:p>
          <a:p>
            <a:pPr algn="ctr">
              <a:lnSpc>
                <a:spcPts val="2641"/>
              </a:lnSpc>
            </a:pPr>
            <a:r>
              <a:rPr lang="en-US" sz="2201">
                <a:solidFill>
                  <a:srgbClr val="FFFFFF"/>
                </a:solidFill>
                <a:latin typeface="HK Grotesk"/>
                <a:ea typeface="HK Grotesk"/>
                <a:cs typeface="HK Grotesk"/>
                <a:sym typeface="HK Grotesk"/>
              </a:rPr>
              <a:t>UPDATE amazon SET timeofday = </a:t>
            </a:r>
          </a:p>
          <a:p>
            <a:pPr algn="ctr">
              <a:lnSpc>
                <a:spcPts val="2641"/>
              </a:lnSpc>
            </a:pPr>
            <a:r>
              <a:rPr lang="en-US" sz="2201">
                <a:solidFill>
                  <a:srgbClr val="FFFFFF"/>
                </a:solidFill>
                <a:latin typeface="HK Grotesk"/>
                <a:ea typeface="HK Grotesk"/>
                <a:cs typeface="HK Grotesk"/>
                <a:sym typeface="HK Grotesk"/>
              </a:rPr>
              <a:t>CASE WHEN Time BETWEEN '00:00:00' AND '12:00:00' THEN 'Morning'</a:t>
            </a:r>
          </a:p>
          <a:p>
            <a:pPr algn="ctr">
              <a:lnSpc>
                <a:spcPts val="2641"/>
              </a:lnSpc>
            </a:pPr>
            <a:r>
              <a:rPr lang="en-US" sz="2201">
                <a:solidFill>
                  <a:srgbClr val="FFFFFF"/>
                </a:solidFill>
                <a:latin typeface="HK Grotesk"/>
                <a:ea typeface="HK Grotesk"/>
                <a:cs typeface="HK Grotesk"/>
                <a:sym typeface="HK Grotesk"/>
              </a:rPr>
              <a:t>WHEN Time BETWEEN '12:01:00' AND '16:00:00' THEN 'Afternoon'</a:t>
            </a:r>
          </a:p>
          <a:p>
            <a:pPr algn="ctr">
              <a:lnSpc>
                <a:spcPts val="2641"/>
              </a:lnSpc>
            </a:pPr>
            <a:r>
              <a:rPr lang="en-US" sz="2201">
                <a:solidFill>
                  <a:srgbClr val="FFFFFF"/>
                </a:solidFill>
                <a:latin typeface="HK Grotesk"/>
                <a:ea typeface="HK Grotesk"/>
                <a:cs typeface="HK Grotesk"/>
                <a:sym typeface="HK Grotesk"/>
              </a:rPr>
              <a:t>ELSE 'Evening'</a:t>
            </a:r>
          </a:p>
          <a:p>
            <a:pPr marL="0" lvl="0" indent="0" algn="ctr">
              <a:lnSpc>
                <a:spcPts val="2641"/>
              </a:lnSpc>
            </a:pPr>
            <a:r>
              <a:rPr lang="en-US" sz="2201">
                <a:solidFill>
                  <a:srgbClr val="FFFFFF"/>
                </a:solidFill>
                <a:latin typeface="HK Grotesk"/>
                <a:ea typeface="HK Grotesk"/>
                <a:cs typeface="HK Grotesk"/>
                <a:sym typeface="HK Grotesk"/>
              </a:rPr>
              <a:t>END;</a:t>
            </a:r>
          </a:p>
          <a:p>
            <a:pPr marL="0" lvl="0" indent="0" algn="ctr">
              <a:lnSpc>
                <a:spcPts val="2124"/>
              </a:lnSpc>
            </a:pPr>
            <a:r>
              <a:rPr lang="en-US" sz="1770">
                <a:solidFill>
                  <a:srgbClr val="FFFFFF"/>
                </a:solidFill>
                <a:latin typeface="HK Grotesk"/>
                <a:ea typeface="HK Grotesk"/>
                <a:cs typeface="HK Grotesk"/>
                <a:sym typeface="HK Grotesk"/>
              </a:rPr>
              <a: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descr="Gradient Background"/>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sp>
        <p:nvSpPr>
          <p:cNvPr id="4" name="AutoShape 4"/>
          <p:cNvSpPr/>
          <p:nvPr/>
        </p:nvSpPr>
        <p:spPr>
          <a:xfrm>
            <a:off x="9144000" y="2370393"/>
            <a:ext cx="8074217" cy="7156551"/>
          </a:xfrm>
          <a:prstGeom prst="rect">
            <a:avLst/>
          </a:prstGeom>
          <a:solidFill>
            <a:srgbClr val="031319"/>
          </a:solidFill>
        </p:spPr>
      </p:sp>
      <p:grpSp>
        <p:nvGrpSpPr>
          <p:cNvPr id="5" name="Group 5"/>
          <p:cNvGrpSpPr/>
          <p:nvPr/>
        </p:nvGrpSpPr>
        <p:grpSpPr>
          <a:xfrm>
            <a:off x="844423" y="590991"/>
            <a:ext cx="7664258" cy="8935954"/>
            <a:chOff x="0" y="0"/>
            <a:chExt cx="10219011" cy="11914605"/>
          </a:xfrm>
        </p:grpSpPr>
        <p:sp>
          <p:nvSpPr>
            <p:cNvPr id="6" name="AutoShape 6"/>
            <p:cNvSpPr/>
            <p:nvPr/>
          </p:nvSpPr>
          <p:spPr>
            <a:xfrm>
              <a:off x="0" y="0"/>
              <a:ext cx="10219011" cy="11914605"/>
            </a:xfrm>
            <a:prstGeom prst="rect">
              <a:avLst/>
            </a:prstGeom>
            <a:solidFill>
              <a:srgbClr val="031319"/>
            </a:solidFill>
          </p:spPr>
        </p:sp>
        <p:sp>
          <p:nvSpPr>
            <p:cNvPr id="7" name="TextBox 7"/>
            <p:cNvSpPr txBox="1"/>
            <p:nvPr/>
          </p:nvSpPr>
          <p:spPr>
            <a:xfrm>
              <a:off x="576036" y="662209"/>
              <a:ext cx="9066939" cy="1663379"/>
            </a:xfrm>
            <a:prstGeom prst="rect">
              <a:avLst/>
            </a:prstGeom>
          </p:spPr>
          <p:txBody>
            <a:bodyPr lIns="0" tIns="0" rIns="0" bIns="0" rtlCol="0" anchor="t">
              <a:spAutoFit/>
            </a:bodyPr>
            <a:lstStyle/>
            <a:p>
              <a:pPr marL="0" lvl="0" indent="0" algn="ctr">
                <a:lnSpc>
                  <a:spcPts val="9457"/>
                </a:lnSpc>
              </a:pPr>
              <a:r>
                <a:rPr lang="en-US" sz="8520" b="1">
                  <a:solidFill>
                    <a:srgbClr val="FFFFFF"/>
                  </a:solidFill>
                  <a:latin typeface="Glacial Indifference Bold"/>
                  <a:ea typeface="Glacial Indifference Bold"/>
                  <a:cs typeface="Glacial Indifference Bold"/>
                  <a:sym typeface="Glacial Indifference Bold"/>
                </a:rPr>
                <a:t>ANALYSIS</a:t>
              </a:r>
            </a:p>
          </p:txBody>
        </p:sp>
        <p:sp>
          <p:nvSpPr>
            <p:cNvPr id="8" name="TextBox 8"/>
            <p:cNvSpPr txBox="1"/>
            <p:nvPr/>
          </p:nvSpPr>
          <p:spPr>
            <a:xfrm>
              <a:off x="576036" y="2708906"/>
              <a:ext cx="9066939" cy="8610165"/>
            </a:xfrm>
            <a:prstGeom prst="rect">
              <a:avLst/>
            </a:prstGeom>
          </p:spPr>
          <p:txBody>
            <a:bodyPr lIns="0" tIns="0" rIns="0" bIns="0" rtlCol="0" anchor="t">
              <a:spAutoFit/>
            </a:bodyPr>
            <a:lstStyle/>
            <a:p>
              <a:pPr marL="0" lvl="0" indent="0" algn="ctr">
                <a:lnSpc>
                  <a:spcPts val="3036"/>
                </a:lnSpc>
              </a:pPr>
              <a:r>
                <a:rPr lang="en-US" sz="2169">
                  <a:solidFill>
                    <a:srgbClr val="FFFFFF"/>
                  </a:solidFill>
                  <a:latin typeface="HK Grotesk"/>
                  <a:ea typeface="HK Grotesk"/>
                  <a:cs typeface="HK Grotesk"/>
                  <a:sym typeface="HK Grotesk"/>
                </a:rPr>
                <a:t>1.What is the count of distinct cities in the dataset?</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SELECT COUNT(DISTINCT City) AS count_of_distinct_city</a:t>
              </a:r>
            </a:p>
            <a:p>
              <a:pPr marL="0" lvl="0" indent="0" algn="ctr">
                <a:lnSpc>
                  <a:spcPts val="3036"/>
                </a:lnSpc>
              </a:pPr>
              <a:r>
                <a:rPr lang="en-US" sz="2169">
                  <a:solidFill>
                    <a:srgbClr val="FFFFFF"/>
                  </a:solidFill>
                  <a:latin typeface="HK Grotesk"/>
                  <a:ea typeface="HK Grotesk"/>
                  <a:cs typeface="HK Grotesk"/>
                  <a:sym typeface="HK Grotesk"/>
                </a:rPr>
                <a:t>FROM amazon;</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2.For each branch, what is the corresponding city?</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SELECT DISTINCT Branch, City</a:t>
              </a:r>
            </a:p>
            <a:p>
              <a:pPr marL="0" lvl="0" indent="0" algn="ctr">
                <a:lnSpc>
                  <a:spcPts val="3036"/>
                </a:lnSpc>
              </a:pPr>
              <a:r>
                <a:rPr lang="en-US" sz="2169">
                  <a:solidFill>
                    <a:srgbClr val="FFFFFF"/>
                  </a:solidFill>
                  <a:latin typeface="HK Grotesk"/>
                  <a:ea typeface="HK Grotesk"/>
                  <a:cs typeface="HK Grotesk"/>
                  <a:sym typeface="HK Grotesk"/>
                </a:rPr>
                <a:t>FROM amazon;</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3.What is the count of distinct product lines in the dataset?</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SELECT COUNT(DISTINCT Product_line) AS count_of_distinct_productLine </a:t>
              </a:r>
            </a:p>
            <a:p>
              <a:pPr marL="0" lvl="0" indent="0" algn="ctr">
                <a:lnSpc>
                  <a:spcPts val="3036"/>
                </a:lnSpc>
              </a:pPr>
              <a:r>
                <a:rPr lang="en-US" sz="2169">
                  <a:solidFill>
                    <a:srgbClr val="FFFFFF"/>
                  </a:solidFill>
                  <a:latin typeface="HK Grotesk"/>
                  <a:ea typeface="HK Grotesk"/>
                  <a:cs typeface="HK Grotesk"/>
                  <a:sym typeface="HK Grotesk"/>
                </a:rPr>
                <a:t>FROM amazon;</a:t>
              </a:r>
            </a:p>
          </p:txBody>
        </p:sp>
      </p:grpSp>
      <p:sp>
        <p:nvSpPr>
          <p:cNvPr id="9" name="Freeform 9"/>
          <p:cNvSpPr/>
          <p:nvPr/>
        </p:nvSpPr>
        <p:spPr>
          <a:xfrm>
            <a:off x="9144000" y="2414312"/>
            <a:ext cx="8074217" cy="2519638"/>
          </a:xfrm>
          <a:custGeom>
            <a:avLst/>
            <a:gdLst/>
            <a:ahLst/>
            <a:cxnLst/>
            <a:rect l="l" t="t" r="r" b="b"/>
            <a:pathLst>
              <a:path w="8074217" h="2519638">
                <a:moveTo>
                  <a:pt x="0" y="0"/>
                </a:moveTo>
                <a:lnTo>
                  <a:pt x="8074217" y="0"/>
                </a:lnTo>
                <a:lnTo>
                  <a:pt x="8074217" y="2519638"/>
                </a:lnTo>
                <a:lnTo>
                  <a:pt x="0" y="2519638"/>
                </a:lnTo>
                <a:lnTo>
                  <a:pt x="0" y="0"/>
                </a:lnTo>
                <a:close/>
              </a:path>
            </a:pathLst>
          </a:custGeom>
          <a:blipFill>
            <a:blip r:embed="rId4"/>
            <a:stretch>
              <a:fillRect l="-8839" r="-31327" b="-13225"/>
            </a:stretch>
          </a:blipFill>
        </p:spPr>
      </p:sp>
      <p:sp>
        <p:nvSpPr>
          <p:cNvPr id="10" name="Freeform 10"/>
          <p:cNvSpPr/>
          <p:nvPr/>
        </p:nvSpPr>
        <p:spPr>
          <a:xfrm>
            <a:off x="9144000" y="5143500"/>
            <a:ext cx="8074217" cy="2194948"/>
          </a:xfrm>
          <a:custGeom>
            <a:avLst/>
            <a:gdLst/>
            <a:ahLst/>
            <a:cxnLst/>
            <a:rect l="l" t="t" r="r" b="b"/>
            <a:pathLst>
              <a:path w="8074217" h="2194948">
                <a:moveTo>
                  <a:pt x="0" y="0"/>
                </a:moveTo>
                <a:lnTo>
                  <a:pt x="8074217" y="0"/>
                </a:lnTo>
                <a:lnTo>
                  <a:pt x="8074217" y="2194948"/>
                </a:lnTo>
                <a:lnTo>
                  <a:pt x="0" y="2194948"/>
                </a:lnTo>
                <a:lnTo>
                  <a:pt x="0" y="0"/>
                </a:lnTo>
                <a:close/>
              </a:path>
            </a:pathLst>
          </a:custGeom>
          <a:blipFill>
            <a:blip r:embed="rId5"/>
            <a:stretch>
              <a:fillRect l="-2192" t="-26223" r="-24747" b="-11041"/>
            </a:stretch>
          </a:blipFill>
        </p:spPr>
      </p:sp>
      <p:sp>
        <p:nvSpPr>
          <p:cNvPr id="11" name="Freeform 11"/>
          <p:cNvSpPr/>
          <p:nvPr/>
        </p:nvSpPr>
        <p:spPr>
          <a:xfrm>
            <a:off x="9185083" y="7547000"/>
            <a:ext cx="8033134" cy="1979944"/>
          </a:xfrm>
          <a:custGeom>
            <a:avLst/>
            <a:gdLst/>
            <a:ahLst/>
            <a:cxnLst/>
            <a:rect l="l" t="t" r="r" b="b"/>
            <a:pathLst>
              <a:path w="8033134" h="1979944">
                <a:moveTo>
                  <a:pt x="0" y="0"/>
                </a:moveTo>
                <a:lnTo>
                  <a:pt x="8033134" y="0"/>
                </a:lnTo>
                <a:lnTo>
                  <a:pt x="8033134" y="1979944"/>
                </a:lnTo>
                <a:lnTo>
                  <a:pt x="0" y="1979944"/>
                </a:lnTo>
                <a:lnTo>
                  <a:pt x="0" y="0"/>
                </a:lnTo>
                <a:close/>
              </a:path>
            </a:pathLst>
          </a:custGeom>
          <a:blipFill>
            <a:blip r:embed="rId6"/>
            <a:stretch>
              <a:fillRect r="-19949"/>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descr="Gradient Background"/>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sp>
        <p:nvSpPr>
          <p:cNvPr id="4" name="AutoShape 4"/>
          <p:cNvSpPr/>
          <p:nvPr/>
        </p:nvSpPr>
        <p:spPr>
          <a:xfrm>
            <a:off x="9144000" y="2370393"/>
            <a:ext cx="8074217" cy="7156551"/>
          </a:xfrm>
          <a:prstGeom prst="rect">
            <a:avLst/>
          </a:prstGeom>
          <a:solidFill>
            <a:srgbClr val="031319"/>
          </a:solidFill>
        </p:spPr>
      </p:sp>
      <p:grpSp>
        <p:nvGrpSpPr>
          <p:cNvPr id="5" name="Group 5"/>
          <p:cNvGrpSpPr/>
          <p:nvPr/>
        </p:nvGrpSpPr>
        <p:grpSpPr>
          <a:xfrm>
            <a:off x="844423" y="19491"/>
            <a:ext cx="7664258" cy="10078954"/>
            <a:chOff x="0" y="0"/>
            <a:chExt cx="10219011" cy="13438605"/>
          </a:xfrm>
        </p:grpSpPr>
        <p:sp>
          <p:nvSpPr>
            <p:cNvPr id="6" name="AutoShape 6"/>
            <p:cNvSpPr/>
            <p:nvPr/>
          </p:nvSpPr>
          <p:spPr>
            <a:xfrm>
              <a:off x="0" y="0"/>
              <a:ext cx="10219011" cy="13438605"/>
            </a:xfrm>
            <a:prstGeom prst="rect">
              <a:avLst/>
            </a:prstGeom>
            <a:solidFill>
              <a:srgbClr val="031319"/>
            </a:solidFill>
          </p:spPr>
        </p:sp>
        <p:sp>
          <p:nvSpPr>
            <p:cNvPr id="7" name="TextBox 7"/>
            <p:cNvSpPr txBox="1"/>
            <p:nvPr/>
          </p:nvSpPr>
          <p:spPr>
            <a:xfrm>
              <a:off x="576036" y="662209"/>
              <a:ext cx="9066939" cy="1663379"/>
            </a:xfrm>
            <a:prstGeom prst="rect">
              <a:avLst/>
            </a:prstGeom>
          </p:spPr>
          <p:txBody>
            <a:bodyPr lIns="0" tIns="0" rIns="0" bIns="0" rtlCol="0" anchor="t">
              <a:spAutoFit/>
            </a:bodyPr>
            <a:lstStyle/>
            <a:p>
              <a:pPr marL="0" lvl="0" indent="0" algn="ctr">
                <a:lnSpc>
                  <a:spcPts val="9457"/>
                </a:lnSpc>
              </a:pPr>
              <a:r>
                <a:rPr lang="en-US" sz="8520" b="1">
                  <a:solidFill>
                    <a:srgbClr val="FFFFFF"/>
                  </a:solidFill>
                  <a:latin typeface="Glacial Indifference Bold"/>
                  <a:ea typeface="Glacial Indifference Bold"/>
                  <a:cs typeface="Glacial Indifference Bold"/>
                  <a:sym typeface="Glacial Indifference Bold"/>
                </a:rPr>
                <a:t>ANALYSIS</a:t>
              </a:r>
            </a:p>
          </p:txBody>
        </p:sp>
        <p:sp>
          <p:nvSpPr>
            <p:cNvPr id="8" name="TextBox 8"/>
            <p:cNvSpPr txBox="1"/>
            <p:nvPr/>
          </p:nvSpPr>
          <p:spPr>
            <a:xfrm>
              <a:off x="576036" y="2708906"/>
              <a:ext cx="9066939" cy="10134165"/>
            </a:xfrm>
            <a:prstGeom prst="rect">
              <a:avLst/>
            </a:prstGeom>
          </p:spPr>
          <p:txBody>
            <a:bodyPr lIns="0" tIns="0" rIns="0" bIns="0" rtlCol="0" anchor="t">
              <a:spAutoFit/>
            </a:bodyPr>
            <a:lstStyle/>
            <a:p>
              <a:pPr marL="0" lvl="0" indent="0" algn="ctr">
                <a:lnSpc>
                  <a:spcPts val="3036"/>
                </a:lnSpc>
              </a:pPr>
              <a:r>
                <a:rPr lang="en-US" sz="2169">
                  <a:solidFill>
                    <a:srgbClr val="FFFFFF"/>
                  </a:solidFill>
                  <a:latin typeface="HK Grotesk"/>
                  <a:ea typeface="HK Grotesk"/>
                  <a:cs typeface="HK Grotesk"/>
                  <a:sym typeface="HK Grotesk"/>
                </a:rPr>
                <a:t>4.Which payment method occurs most frequently?</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SELECT Payment, COUNT(Invoice_ID) AS Transactions</a:t>
              </a:r>
            </a:p>
            <a:p>
              <a:pPr marL="0" lvl="0" indent="0" algn="ctr">
                <a:lnSpc>
                  <a:spcPts val="3036"/>
                </a:lnSpc>
              </a:pPr>
              <a:r>
                <a:rPr lang="en-US" sz="2169">
                  <a:solidFill>
                    <a:srgbClr val="FFFFFF"/>
                  </a:solidFill>
                  <a:latin typeface="HK Grotesk"/>
                  <a:ea typeface="HK Grotesk"/>
                  <a:cs typeface="HK Grotesk"/>
                  <a:sym typeface="HK Grotesk"/>
                </a:rPr>
                <a:t>FROM amazon</a:t>
              </a:r>
            </a:p>
            <a:p>
              <a:pPr marL="0" lvl="0" indent="0" algn="ctr">
                <a:lnSpc>
                  <a:spcPts val="3036"/>
                </a:lnSpc>
              </a:pPr>
              <a:r>
                <a:rPr lang="en-US" sz="2169">
                  <a:solidFill>
                    <a:srgbClr val="FFFFFF"/>
                  </a:solidFill>
                  <a:latin typeface="HK Grotesk"/>
                  <a:ea typeface="HK Grotesk"/>
                  <a:cs typeface="HK Grotesk"/>
                  <a:sym typeface="HK Grotesk"/>
                </a:rPr>
                <a:t>GROUP BY Payment</a:t>
              </a:r>
            </a:p>
            <a:p>
              <a:pPr marL="0" lvl="0" indent="0" algn="ctr">
                <a:lnSpc>
                  <a:spcPts val="3036"/>
                </a:lnSpc>
              </a:pPr>
              <a:r>
                <a:rPr lang="en-US" sz="2169">
                  <a:solidFill>
                    <a:srgbClr val="FFFFFF"/>
                  </a:solidFill>
                  <a:latin typeface="HK Grotesk"/>
                  <a:ea typeface="HK Grotesk"/>
                  <a:cs typeface="HK Grotesk"/>
                  <a:sym typeface="HK Grotesk"/>
                </a:rPr>
                <a:t>ORDER BY Transactions DESC LIMIT 1;</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5.Which product line has the highest sales?</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SELECT Product_line,SUM(Quantity * Unit_price) AS sales</a:t>
              </a:r>
            </a:p>
            <a:p>
              <a:pPr marL="0" lvl="0" indent="0" algn="ctr">
                <a:lnSpc>
                  <a:spcPts val="3036"/>
                </a:lnSpc>
              </a:pPr>
              <a:r>
                <a:rPr lang="en-US" sz="2169">
                  <a:solidFill>
                    <a:srgbClr val="FFFFFF"/>
                  </a:solidFill>
                  <a:latin typeface="HK Grotesk"/>
                  <a:ea typeface="HK Grotesk"/>
                  <a:cs typeface="HK Grotesk"/>
                  <a:sym typeface="HK Grotesk"/>
                </a:rPr>
                <a:t>FROM amazon</a:t>
              </a:r>
            </a:p>
            <a:p>
              <a:pPr marL="0" lvl="0" indent="0" algn="ctr">
                <a:lnSpc>
                  <a:spcPts val="3036"/>
                </a:lnSpc>
              </a:pPr>
              <a:r>
                <a:rPr lang="en-US" sz="2169">
                  <a:solidFill>
                    <a:srgbClr val="FFFFFF"/>
                  </a:solidFill>
                  <a:latin typeface="HK Grotesk"/>
                  <a:ea typeface="HK Grotesk"/>
                  <a:cs typeface="HK Grotesk"/>
                  <a:sym typeface="HK Grotesk"/>
                </a:rPr>
                <a:t>GROUP BY Product_line</a:t>
              </a:r>
            </a:p>
            <a:p>
              <a:pPr marL="0" lvl="0" indent="0" algn="ctr">
                <a:lnSpc>
                  <a:spcPts val="3036"/>
                </a:lnSpc>
              </a:pPr>
              <a:r>
                <a:rPr lang="en-US" sz="2169">
                  <a:solidFill>
                    <a:srgbClr val="FFFFFF"/>
                  </a:solidFill>
                  <a:latin typeface="HK Grotesk"/>
                  <a:ea typeface="HK Grotesk"/>
                  <a:cs typeface="HK Grotesk"/>
                  <a:sym typeface="HK Grotesk"/>
                </a:rPr>
                <a:t>ORDER BY sales DESC LIMIT 1;</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6.How much revenue is generated each month?</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SELECT monthname,SUM(Total) AS total_revenue</a:t>
              </a:r>
            </a:p>
            <a:p>
              <a:pPr marL="0" lvl="0" indent="0" algn="ctr">
                <a:lnSpc>
                  <a:spcPts val="3036"/>
                </a:lnSpc>
              </a:pPr>
              <a:r>
                <a:rPr lang="en-US" sz="2169">
                  <a:solidFill>
                    <a:srgbClr val="FFFFFF"/>
                  </a:solidFill>
                  <a:latin typeface="HK Grotesk"/>
                  <a:ea typeface="HK Grotesk"/>
                  <a:cs typeface="HK Grotesk"/>
                  <a:sym typeface="HK Grotesk"/>
                </a:rPr>
                <a:t>FROM amazon</a:t>
              </a:r>
            </a:p>
            <a:p>
              <a:pPr marL="0" lvl="0" indent="0" algn="ctr">
                <a:lnSpc>
                  <a:spcPts val="3036"/>
                </a:lnSpc>
              </a:pPr>
              <a:r>
                <a:rPr lang="en-US" sz="2169">
                  <a:solidFill>
                    <a:srgbClr val="FFFFFF"/>
                  </a:solidFill>
                  <a:latin typeface="HK Grotesk"/>
                  <a:ea typeface="HK Grotesk"/>
                  <a:cs typeface="HK Grotesk"/>
                  <a:sym typeface="HK Grotesk"/>
                </a:rPr>
                <a:t>GROUP BY monthname;</a:t>
              </a:r>
            </a:p>
          </p:txBody>
        </p:sp>
      </p:grpSp>
      <p:sp>
        <p:nvSpPr>
          <p:cNvPr id="9" name="Freeform 9"/>
          <p:cNvSpPr/>
          <p:nvPr/>
        </p:nvSpPr>
        <p:spPr>
          <a:xfrm>
            <a:off x="9144000" y="2370393"/>
            <a:ext cx="8115300" cy="1664611"/>
          </a:xfrm>
          <a:custGeom>
            <a:avLst/>
            <a:gdLst/>
            <a:ahLst/>
            <a:cxnLst/>
            <a:rect l="l" t="t" r="r" b="b"/>
            <a:pathLst>
              <a:path w="8115300" h="1664611">
                <a:moveTo>
                  <a:pt x="0" y="0"/>
                </a:moveTo>
                <a:lnTo>
                  <a:pt x="8115300" y="0"/>
                </a:lnTo>
                <a:lnTo>
                  <a:pt x="8115300" y="1664612"/>
                </a:lnTo>
                <a:lnTo>
                  <a:pt x="0" y="1664612"/>
                </a:lnTo>
                <a:lnTo>
                  <a:pt x="0" y="0"/>
                </a:lnTo>
                <a:close/>
              </a:path>
            </a:pathLst>
          </a:custGeom>
          <a:blipFill>
            <a:blip r:embed="rId4"/>
            <a:stretch>
              <a:fillRect r="-16111" b="-14981"/>
            </a:stretch>
          </a:blipFill>
        </p:spPr>
      </p:sp>
      <p:sp>
        <p:nvSpPr>
          <p:cNvPr id="10" name="Freeform 10"/>
          <p:cNvSpPr/>
          <p:nvPr/>
        </p:nvSpPr>
        <p:spPr>
          <a:xfrm>
            <a:off x="9144000" y="4344668"/>
            <a:ext cx="8115300" cy="1876216"/>
          </a:xfrm>
          <a:custGeom>
            <a:avLst/>
            <a:gdLst/>
            <a:ahLst/>
            <a:cxnLst/>
            <a:rect l="l" t="t" r="r" b="b"/>
            <a:pathLst>
              <a:path w="8115300" h="1876216">
                <a:moveTo>
                  <a:pt x="0" y="0"/>
                </a:moveTo>
                <a:lnTo>
                  <a:pt x="8115300" y="0"/>
                </a:lnTo>
                <a:lnTo>
                  <a:pt x="8115300" y="1876216"/>
                </a:lnTo>
                <a:lnTo>
                  <a:pt x="0" y="1876216"/>
                </a:lnTo>
                <a:lnTo>
                  <a:pt x="0" y="0"/>
                </a:lnTo>
                <a:close/>
              </a:path>
            </a:pathLst>
          </a:custGeom>
          <a:blipFill>
            <a:blip r:embed="rId5"/>
            <a:stretch>
              <a:fillRect r="-13803" b="-9968"/>
            </a:stretch>
          </a:blipFill>
        </p:spPr>
      </p:sp>
      <p:sp>
        <p:nvSpPr>
          <p:cNvPr id="11" name="Freeform 11"/>
          <p:cNvSpPr/>
          <p:nvPr/>
        </p:nvSpPr>
        <p:spPr>
          <a:xfrm>
            <a:off x="9144000" y="6530548"/>
            <a:ext cx="8074217" cy="3567897"/>
          </a:xfrm>
          <a:custGeom>
            <a:avLst/>
            <a:gdLst/>
            <a:ahLst/>
            <a:cxnLst/>
            <a:rect l="l" t="t" r="r" b="b"/>
            <a:pathLst>
              <a:path w="8074217" h="3567897">
                <a:moveTo>
                  <a:pt x="0" y="0"/>
                </a:moveTo>
                <a:lnTo>
                  <a:pt x="8074217" y="0"/>
                </a:lnTo>
                <a:lnTo>
                  <a:pt x="8074217" y="3567896"/>
                </a:lnTo>
                <a:lnTo>
                  <a:pt x="0" y="3567896"/>
                </a:lnTo>
                <a:lnTo>
                  <a:pt x="0" y="0"/>
                </a:lnTo>
                <a:close/>
              </a:path>
            </a:pathLst>
          </a:custGeom>
          <a:blipFill>
            <a:blip r:embed="rId6"/>
            <a:stretch>
              <a:fillRect l="-508" r="-12172"/>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descr="Gradient Background"/>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sp>
        <p:nvSpPr>
          <p:cNvPr id="4" name="AutoShape 4"/>
          <p:cNvSpPr/>
          <p:nvPr/>
        </p:nvSpPr>
        <p:spPr>
          <a:xfrm>
            <a:off x="9144000" y="2370393"/>
            <a:ext cx="8074217" cy="7156551"/>
          </a:xfrm>
          <a:prstGeom prst="rect">
            <a:avLst/>
          </a:prstGeom>
          <a:solidFill>
            <a:srgbClr val="031319"/>
          </a:solidFill>
        </p:spPr>
      </p:sp>
      <p:grpSp>
        <p:nvGrpSpPr>
          <p:cNvPr id="5" name="Group 5"/>
          <p:cNvGrpSpPr/>
          <p:nvPr/>
        </p:nvGrpSpPr>
        <p:grpSpPr>
          <a:xfrm>
            <a:off x="844423" y="-171009"/>
            <a:ext cx="7664258" cy="10459954"/>
            <a:chOff x="0" y="0"/>
            <a:chExt cx="10219011" cy="13946605"/>
          </a:xfrm>
        </p:grpSpPr>
        <p:sp>
          <p:nvSpPr>
            <p:cNvPr id="6" name="AutoShape 6"/>
            <p:cNvSpPr/>
            <p:nvPr/>
          </p:nvSpPr>
          <p:spPr>
            <a:xfrm>
              <a:off x="0" y="0"/>
              <a:ext cx="10219011" cy="13946605"/>
            </a:xfrm>
            <a:prstGeom prst="rect">
              <a:avLst/>
            </a:prstGeom>
            <a:solidFill>
              <a:srgbClr val="031319"/>
            </a:solidFill>
          </p:spPr>
        </p:sp>
        <p:sp>
          <p:nvSpPr>
            <p:cNvPr id="7" name="TextBox 7"/>
            <p:cNvSpPr txBox="1"/>
            <p:nvPr/>
          </p:nvSpPr>
          <p:spPr>
            <a:xfrm>
              <a:off x="576036" y="662209"/>
              <a:ext cx="9066939" cy="1663379"/>
            </a:xfrm>
            <a:prstGeom prst="rect">
              <a:avLst/>
            </a:prstGeom>
          </p:spPr>
          <p:txBody>
            <a:bodyPr lIns="0" tIns="0" rIns="0" bIns="0" rtlCol="0" anchor="t">
              <a:spAutoFit/>
            </a:bodyPr>
            <a:lstStyle/>
            <a:p>
              <a:pPr marL="0" lvl="0" indent="0" algn="ctr">
                <a:lnSpc>
                  <a:spcPts val="9457"/>
                </a:lnSpc>
              </a:pPr>
              <a:r>
                <a:rPr lang="en-US" sz="8520" b="1">
                  <a:solidFill>
                    <a:srgbClr val="FFFFFF"/>
                  </a:solidFill>
                  <a:latin typeface="Glacial Indifference Bold"/>
                  <a:ea typeface="Glacial Indifference Bold"/>
                  <a:cs typeface="Glacial Indifference Bold"/>
                  <a:sym typeface="Glacial Indifference Bold"/>
                </a:rPr>
                <a:t>ANALYSIS</a:t>
              </a:r>
            </a:p>
          </p:txBody>
        </p:sp>
        <p:sp>
          <p:nvSpPr>
            <p:cNvPr id="8" name="TextBox 8"/>
            <p:cNvSpPr txBox="1"/>
            <p:nvPr/>
          </p:nvSpPr>
          <p:spPr>
            <a:xfrm>
              <a:off x="576036" y="2708906"/>
              <a:ext cx="9066939" cy="10642165"/>
            </a:xfrm>
            <a:prstGeom prst="rect">
              <a:avLst/>
            </a:prstGeom>
          </p:spPr>
          <p:txBody>
            <a:bodyPr lIns="0" tIns="0" rIns="0" bIns="0" rtlCol="0" anchor="t">
              <a:spAutoFit/>
            </a:bodyPr>
            <a:lstStyle/>
            <a:p>
              <a:pPr marL="0" lvl="0" indent="0" algn="ctr">
                <a:lnSpc>
                  <a:spcPts val="3036"/>
                </a:lnSpc>
              </a:pPr>
              <a:r>
                <a:rPr lang="en-US" sz="2169">
                  <a:solidFill>
                    <a:srgbClr val="FFFFFF"/>
                  </a:solidFill>
                  <a:latin typeface="HK Grotesk"/>
                  <a:ea typeface="HK Grotesk"/>
                  <a:cs typeface="HK Grotesk"/>
                  <a:sym typeface="HK Grotesk"/>
                </a:rPr>
                <a:t>7.In which month did the cost of goods sold reach its peak?</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SELECT monthname,SUM(cogs) AS cost_of_goods_sold</a:t>
              </a:r>
            </a:p>
            <a:p>
              <a:pPr marL="0" lvl="0" indent="0" algn="ctr">
                <a:lnSpc>
                  <a:spcPts val="3036"/>
                </a:lnSpc>
              </a:pPr>
              <a:r>
                <a:rPr lang="en-US" sz="2169">
                  <a:solidFill>
                    <a:srgbClr val="FFFFFF"/>
                  </a:solidFill>
                  <a:latin typeface="HK Grotesk"/>
                  <a:ea typeface="HK Grotesk"/>
                  <a:cs typeface="HK Grotesk"/>
                  <a:sym typeface="HK Grotesk"/>
                </a:rPr>
                <a:t>FROM amazon</a:t>
              </a:r>
            </a:p>
            <a:p>
              <a:pPr marL="0" lvl="0" indent="0" algn="ctr">
                <a:lnSpc>
                  <a:spcPts val="3036"/>
                </a:lnSpc>
              </a:pPr>
              <a:r>
                <a:rPr lang="en-US" sz="2169">
                  <a:solidFill>
                    <a:srgbClr val="FFFFFF"/>
                  </a:solidFill>
                  <a:latin typeface="HK Grotesk"/>
                  <a:ea typeface="HK Grotesk"/>
                  <a:cs typeface="HK Grotesk"/>
                  <a:sym typeface="HK Grotesk"/>
                </a:rPr>
                <a:t>GROUP BY monthname</a:t>
              </a:r>
            </a:p>
            <a:p>
              <a:pPr marL="0" lvl="0" indent="0" algn="ctr">
                <a:lnSpc>
                  <a:spcPts val="3036"/>
                </a:lnSpc>
              </a:pPr>
              <a:r>
                <a:rPr lang="en-US" sz="2169">
                  <a:solidFill>
                    <a:srgbClr val="FFFFFF"/>
                  </a:solidFill>
                  <a:latin typeface="HK Grotesk"/>
                  <a:ea typeface="HK Grotesk"/>
                  <a:cs typeface="HK Grotesk"/>
                  <a:sym typeface="HK Grotesk"/>
                </a:rPr>
                <a:t>ORDER BY cost_of_goods_sold DESC LIMIT 1;</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8.Which product line generated the highest revenue?</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SELECT Product_line,SUM(Total) AS total_revenue</a:t>
              </a:r>
            </a:p>
            <a:p>
              <a:pPr marL="0" lvl="0" indent="0" algn="ctr">
                <a:lnSpc>
                  <a:spcPts val="3036"/>
                </a:lnSpc>
              </a:pPr>
              <a:r>
                <a:rPr lang="en-US" sz="2169">
                  <a:solidFill>
                    <a:srgbClr val="FFFFFF"/>
                  </a:solidFill>
                  <a:latin typeface="HK Grotesk"/>
                  <a:ea typeface="HK Grotesk"/>
                  <a:cs typeface="HK Grotesk"/>
                  <a:sym typeface="HK Grotesk"/>
                </a:rPr>
                <a:t>FROM amazon</a:t>
              </a:r>
            </a:p>
            <a:p>
              <a:pPr marL="0" lvl="0" indent="0" algn="ctr">
                <a:lnSpc>
                  <a:spcPts val="3036"/>
                </a:lnSpc>
              </a:pPr>
              <a:r>
                <a:rPr lang="en-US" sz="2169">
                  <a:solidFill>
                    <a:srgbClr val="FFFFFF"/>
                  </a:solidFill>
                  <a:latin typeface="HK Grotesk"/>
                  <a:ea typeface="HK Grotesk"/>
                  <a:cs typeface="HK Grotesk"/>
                  <a:sym typeface="HK Grotesk"/>
                </a:rPr>
                <a:t>GROUP BY Product_line</a:t>
              </a:r>
            </a:p>
            <a:p>
              <a:pPr marL="0" lvl="0" indent="0" algn="ctr">
                <a:lnSpc>
                  <a:spcPts val="3036"/>
                </a:lnSpc>
              </a:pPr>
              <a:r>
                <a:rPr lang="en-US" sz="2169">
                  <a:solidFill>
                    <a:srgbClr val="FFFFFF"/>
                  </a:solidFill>
                  <a:latin typeface="HK Grotesk"/>
                  <a:ea typeface="HK Grotesk"/>
                  <a:cs typeface="HK Grotesk"/>
                  <a:sym typeface="HK Grotesk"/>
                </a:rPr>
                <a:t>ORDER BY total_revenue DESC LIMIT 1;</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9.In which city was the highest revenue recorded?</a:t>
              </a:r>
            </a:p>
            <a:p>
              <a:pPr marL="0" lvl="0" indent="0" algn="ctr">
                <a:lnSpc>
                  <a:spcPts val="3036"/>
                </a:lnSpc>
              </a:pPr>
              <a:endParaRPr lang="en-US" sz="2169">
                <a:solidFill>
                  <a:srgbClr val="FFFFFF"/>
                </a:solidFill>
                <a:latin typeface="HK Grotesk"/>
                <a:ea typeface="HK Grotesk"/>
                <a:cs typeface="HK Grotesk"/>
                <a:sym typeface="HK Grotesk"/>
              </a:endParaRPr>
            </a:p>
            <a:p>
              <a:pPr marL="0" lvl="0" indent="0" algn="ctr">
                <a:lnSpc>
                  <a:spcPts val="3036"/>
                </a:lnSpc>
              </a:pPr>
              <a:r>
                <a:rPr lang="en-US" sz="2169">
                  <a:solidFill>
                    <a:srgbClr val="FFFFFF"/>
                  </a:solidFill>
                  <a:latin typeface="HK Grotesk"/>
                  <a:ea typeface="HK Grotesk"/>
                  <a:cs typeface="HK Grotesk"/>
                  <a:sym typeface="HK Grotesk"/>
                </a:rPr>
                <a:t>SELECT City,SUM(Total) AS total_revenue</a:t>
              </a:r>
            </a:p>
            <a:p>
              <a:pPr marL="0" lvl="0" indent="0" algn="ctr">
                <a:lnSpc>
                  <a:spcPts val="3036"/>
                </a:lnSpc>
              </a:pPr>
              <a:r>
                <a:rPr lang="en-US" sz="2169">
                  <a:solidFill>
                    <a:srgbClr val="FFFFFF"/>
                  </a:solidFill>
                  <a:latin typeface="HK Grotesk"/>
                  <a:ea typeface="HK Grotesk"/>
                  <a:cs typeface="HK Grotesk"/>
                  <a:sym typeface="HK Grotesk"/>
                </a:rPr>
                <a:t>FROM amazon</a:t>
              </a:r>
            </a:p>
            <a:p>
              <a:pPr marL="0" lvl="0" indent="0" algn="ctr">
                <a:lnSpc>
                  <a:spcPts val="3036"/>
                </a:lnSpc>
              </a:pPr>
              <a:r>
                <a:rPr lang="en-US" sz="2169">
                  <a:solidFill>
                    <a:srgbClr val="FFFFFF"/>
                  </a:solidFill>
                  <a:latin typeface="HK Grotesk"/>
                  <a:ea typeface="HK Grotesk"/>
                  <a:cs typeface="HK Grotesk"/>
                  <a:sym typeface="HK Grotesk"/>
                </a:rPr>
                <a:t>GROUP BY City</a:t>
              </a:r>
            </a:p>
            <a:p>
              <a:pPr marL="0" lvl="0" indent="0" algn="ctr">
                <a:lnSpc>
                  <a:spcPts val="3036"/>
                </a:lnSpc>
              </a:pPr>
              <a:r>
                <a:rPr lang="en-US" sz="2169">
                  <a:solidFill>
                    <a:srgbClr val="FFFFFF"/>
                  </a:solidFill>
                  <a:latin typeface="HK Grotesk"/>
                  <a:ea typeface="HK Grotesk"/>
                  <a:cs typeface="HK Grotesk"/>
                  <a:sym typeface="HK Grotesk"/>
                </a:rPr>
                <a:t>ORDER BY total_revenue DESC LIMIT 1;</a:t>
              </a:r>
            </a:p>
          </p:txBody>
        </p:sp>
      </p:grpSp>
      <p:sp>
        <p:nvSpPr>
          <p:cNvPr id="9" name="Freeform 9"/>
          <p:cNvSpPr/>
          <p:nvPr/>
        </p:nvSpPr>
        <p:spPr>
          <a:xfrm>
            <a:off x="9144000" y="2370393"/>
            <a:ext cx="8074217" cy="2161926"/>
          </a:xfrm>
          <a:custGeom>
            <a:avLst/>
            <a:gdLst/>
            <a:ahLst/>
            <a:cxnLst/>
            <a:rect l="l" t="t" r="r" b="b"/>
            <a:pathLst>
              <a:path w="8074217" h="2161926">
                <a:moveTo>
                  <a:pt x="0" y="0"/>
                </a:moveTo>
                <a:lnTo>
                  <a:pt x="8074217" y="0"/>
                </a:lnTo>
                <a:lnTo>
                  <a:pt x="8074217" y="2161926"/>
                </a:lnTo>
                <a:lnTo>
                  <a:pt x="0" y="2161926"/>
                </a:lnTo>
                <a:lnTo>
                  <a:pt x="0" y="0"/>
                </a:lnTo>
                <a:close/>
              </a:path>
            </a:pathLst>
          </a:custGeom>
          <a:blipFill>
            <a:blip r:embed="rId4"/>
            <a:stretch>
              <a:fillRect r="-12808"/>
            </a:stretch>
          </a:blipFill>
        </p:spPr>
      </p:sp>
      <p:sp>
        <p:nvSpPr>
          <p:cNvPr id="10" name="Freeform 10"/>
          <p:cNvSpPr/>
          <p:nvPr/>
        </p:nvSpPr>
        <p:spPr>
          <a:xfrm>
            <a:off x="9144000" y="4732997"/>
            <a:ext cx="8074217" cy="2431344"/>
          </a:xfrm>
          <a:custGeom>
            <a:avLst/>
            <a:gdLst/>
            <a:ahLst/>
            <a:cxnLst/>
            <a:rect l="l" t="t" r="r" b="b"/>
            <a:pathLst>
              <a:path w="8074217" h="2431344">
                <a:moveTo>
                  <a:pt x="0" y="0"/>
                </a:moveTo>
                <a:lnTo>
                  <a:pt x="8074217" y="0"/>
                </a:lnTo>
                <a:lnTo>
                  <a:pt x="8074217" y="2431344"/>
                </a:lnTo>
                <a:lnTo>
                  <a:pt x="0" y="2431344"/>
                </a:lnTo>
                <a:lnTo>
                  <a:pt x="0" y="0"/>
                </a:lnTo>
                <a:close/>
              </a:path>
            </a:pathLst>
          </a:custGeom>
          <a:blipFill>
            <a:blip r:embed="rId5"/>
            <a:stretch>
              <a:fillRect r="-15431"/>
            </a:stretch>
          </a:blipFill>
        </p:spPr>
      </p:sp>
      <p:sp>
        <p:nvSpPr>
          <p:cNvPr id="11" name="Freeform 11"/>
          <p:cNvSpPr/>
          <p:nvPr/>
        </p:nvSpPr>
        <p:spPr>
          <a:xfrm>
            <a:off x="9144000" y="7364366"/>
            <a:ext cx="8074217" cy="2442252"/>
          </a:xfrm>
          <a:custGeom>
            <a:avLst/>
            <a:gdLst/>
            <a:ahLst/>
            <a:cxnLst/>
            <a:rect l="l" t="t" r="r" b="b"/>
            <a:pathLst>
              <a:path w="8074217" h="2442252">
                <a:moveTo>
                  <a:pt x="0" y="0"/>
                </a:moveTo>
                <a:lnTo>
                  <a:pt x="8074217" y="0"/>
                </a:lnTo>
                <a:lnTo>
                  <a:pt x="8074217" y="2442252"/>
                </a:lnTo>
                <a:lnTo>
                  <a:pt x="0" y="2442252"/>
                </a:lnTo>
                <a:lnTo>
                  <a:pt x="0" y="0"/>
                </a:lnTo>
                <a:close/>
              </a:path>
            </a:pathLst>
          </a:custGeom>
          <a:blipFill>
            <a:blip r:embed="rId6"/>
            <a:stretch>
              <a:fillRect r="-13946"/>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TotalTime>
  <Words>1970</Words>
  <Application>Microsoft Office PowerPoint</Application>
  <PresentationFormat>Custom</PresentationFormat>
  <Paragraphs>325</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Glacial Indifference Bold</vt:lpstr>
      <vt:lpstr>HK Grotesk</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and Green Modern Artificial Intelligence Presentation</dc:title>
  <cp:lastModifiedBy>Priyanka Badugu</cp:lastModifiedBy>
  <cp:revision>2</cp:revision>
  <dcterms:created xsi:type="dcterms:W3CDTF">2006-08-16T00:00:00Z</dcterms:created>
  <dcterms:modified xsi:type="dcterms:W3CDTF">2024-12-21T10:29:12Z</dcterms:modified>
  <dc:identifier>DAGZ1JuP6L8</dc:identifier>
</cp:coreProperties>
</file>

<file path=docProps/thumbnail.jpeg>
</file>